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9" r:id="rId3"/>
    <p:sldId id="262" r:id="rId4"/>
    <p:sldId id="263" r:id="rId5"/>
    <p:sldId id="264" r:id="rId6"/>
    <p:sldId id="265" r:id="rId7"/>
    <p:sldId id="266" r:id="rId8"/>
    <p:sldId id="277" r:id="rId9"/>
    <p:sldId id="278" r:id="rId10"/>
    <p:sldId id="281" r:id="rId11"/>
    <p:sldId id="280" r:id="rId12"/>
    <p:sldId id="292" r:id="rId13"/>
    <p:sldId id="283" r:id="rId14"/>
    <p:sldId id="279" r:id="rId15"/>
    <p:sldId id="293" r:id="rId16"/>
    <p:sldId id="276" r:id="rId17"/>
    <p:sldId id="275" r:id="rId18"/>
    <p:sldId id="274" r:id="rId19"/>
    <p:sldId id="273" r:id="rId20"/>
    <p:sldId id="272" r:id="rId21"/>
    <p:sldId id="287" r:id="rId22"/>
    <p:sldId id="286" r:id="rId23"/>
    <p:sldId id="288" r:id="rId24"/>
    <p:sldId id="284" r:id="rId25"/>
    <p:sldId id="290" r:id="rId26"/>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83382" autoAdjust="0"/>
  </p:normalViewPr>
  <p:slideViewPr>
    <p:cSldViewPr snapToGrid="0">
      <p:cViewPr varScale="1">
        <p:scale>
          <a:sx n="94" d="100"/>
          <a:sy n="94" d="100"/>
        </p:scale>
        <p:origin x="780" y="312"/>
      </p:cViewPr>
      <p:guideLst/>
    </p:cSldViewPr>
  </p:slideViewPr>
  <p:outlineViewPr>
    <p:cViewPr>
      <p:scale>
        <a:sx n="33" d="100"/>
        <a:sy n="33" d="100"/>
      </p:scale>
      <p:origin x="0" y="-14778"/>
    </p:cViewPr>
  </p:outlineViewPr>
  <p:notesTextViewPr>
    <p:cViewPr>
      <p:scale>
        <a:sx n="3" d="2"/>
        <a:sy n="3" d="2"/>
      </p:scale>
      <p:origin x="0" y="0"/>
    </p:cViewPr>
  </p:notesTextViewPr>
  <p:sorterViewPr>
    <p:cViewPr>
      <p:scale>
        <a:sx n="148" d="100"/>
        <a:sy n="148" d="100"/>
      </p:scale>
      <p:origin x="0" y="-1632"/>
    </p:cViewPr>
  </p:sorterViewPr>
  <p:notesViewPr>
    <p:cSldViewPr snapToGrid="0">
      <p:cViewPr varScale="1">
        <p:scale>
          <a:sx n="96" d="100"/>
          <a:sy n="96" d="100"/>
        </p:scale>
        <p:origin x="318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74F0BB3-9F99-233F-A89E-499F6F84B29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B799C27-3EBF-83BE-A99A-3A43F6F6D96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896BE5F-B33C-466C-A726-C826FA944B91}" type="datetimeFigureOut">
              <a:rPr kumimoji="1" lang="ja-JP" altLang="en-US" smtClean="0"/>
              <a:t>2025/2/15</a:t>
            </a:fld>
            <a:endParaRPr kumimoji="1" lang="ja-JP" altLang="en-US"/>
          </a:p>
        </p:txBody>
      </p:sp>
      <p:sp>
        <p:nvSpPr>
          <p:cNvPr id="4" name="フッター プレースホルダー 3">
            <a:extLst>
              <a:ext uri="{FF2B5EF4-FFF2-40B4-BE49-F238E27FC236}">
                <a16:creationId xmlns:a16="http://schemas.microsoft.com/office/drawing/2014/main" id="{C092A5EA-FD54-DBEF-0BD2-E66E64A785D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A5EFE5B-897F-0BB5-2789-202A6F795CF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CC02BE8-3B0E-490C-A3D7-EB4C2B0AD303}" type="slidenum">
              <a:rPr kumimoji="1" lang="ja-JP" altLang="en-US" smtClean="0"/>
              <a:t>‹#›</a:t>
            </a:fld>
            <a:endParaRPr kumimoji="1" lang="ja-JP" altLang="en-US"/>
          </a:p>
        </p:txBody>
      </p:sp>
    </p:spTree>
    <p:extLst>
      <p:ext uri="{BB962C8B-B14F-4D97-AF65-F5344CB8AC3E}">
        <p14:creationId xmlns:p14="http://schemas.microsoft.com/office/powerpoint/2010/main" val="1954985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2A3F5E3-5176-42A0-B2AE-09AB3BEE324A}" type="datetimeFigureOut">
              <a:rPr kumimoji="1" lang="ja-JP" altLang="en-US" smtClean="0"/>
              <a:t>2025/2/15</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AB20EA7-069F-486A-BC29-5B52108834CB}" type="slidenum">
              <a:rPr kumimoji="1" lang="ja-JP" altLang="en-US" smtClean="0"/>
              <a:t>‹#›</a:t>
            </a:fld>
            <a:endParaRPr kumimoji="1" lang="ja-JP" altLang="en-US"/>
          </a:p>
        </p:txBody>
      </p:sp>
    </p:spTree>
    <p:extLst>
      <p:ext uri="{BB962C8B-B14F-4D97-AF65-F5344CB8AC3E}">
        <p14:creationId xmlns:p14="http://schemas.microsoft.com/office/powerpoint/2010/main" val="26596003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lang="en-US" altLang="ja-JP" dirty="0"/>
          </a:p>
          <a:p>
            <a:r>
              <a:rPr kumimoji="1" lang="ja-JP" altLang="en-US" dirty="0"/>
              <a:t>「</a:t>
            </a:r>
            <a:r>
              <a:rPr kumimoji="1" lang="en-US" altLang="ja-JP" dirty="0"/>
              <a:t>PHC Curve </a:t>
            </a:r>
            <a:r>
              <a:rPr kumimoji="1" lang="ja-JP" altLang="en-US" dirty="0"/>
              <a:t>による統計教育の教程によせて」</a:t>
            </a:r>
            <a:endParaRPr kumimoji="1" lang="en-US" altLang="ja-JP" dirty="0"/>
          </a:p>
          <a:p>
            <a:endParaRPr kumimoji="1" lang="ja-JP" altLang="en-US" dirty="0"/>
          </a:p>
          <a:p>
            <a:r>
              <a:rPr kumimoji="1" lang="ja-JP" altLang="en-US" dirty="0"/>
              <a:t>という演題で お話を</a:t>
            </a:r>
            <a:endParaRPr kumimoji="1" lang="en-US" altLang="ja-JP" dirty="0"/>
          </a:p>
          <a:p>
            <a:r>
              <a:rPr kumimoji="1" lang="ja-JP" altLang="en-US" dirty="0"/>
              <a:t>させていただきます </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1</a:t>
            </a:fld>
            <a:endParaRPr kumimoji="1" lang="ja-JP" altLang="en-US"/>
          </a:p>
        </p:txBody>
      </p:sp>
    </p:spTree>
    <p:extLst>
      <p:ext uri="{BB962C8B-B14F-4D97-AF65-F5344CB8AC3E}">
        <p14:creationId xmlns:p14="http://schemas.microsoft.com/office/powerpoint/2010/main" val="234631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研究の価値判断は、その分野の専門家が理解できるようにすべきです。この場合は医師も患者も理解できる結論の表現を用いるべきです。たとえばア・イ・ウの異なった視点から評価します。</a:t>
            </a:r>
          </a:p>
          <a:p>
            <a:endParaRPr kumimoji="1" lang="en-US" altLang="ja-JP" dirty="0"/>
          </a:p>
          <a:p>
            <a:r>
              <a:rPr kumimoji="1" lang="ja-JP" altLang="en-US" dirty="0"/>
              <a:t>ア　新薬の平均入院期間は従来より</a:t>
            </a:r>
            <a:r>
              <a:rPr kumimoji="1" lang="en-US" altLang="ja-JP" dirty="0"/>
              <a:t>1</a:t>
            </a:r>
            <a:r>
              <a:rPr kumimoji="1" lang="ja-JP" altLang="en-US" dirty="0"/>
              <a:t>日半以上短縮する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　新薬使用の</a:t>
            </a:r>
            <a:r>
              <a:rPr kumimoji="1" lang="en-US" altLang="ja-JP" dirty="0"/>
              <a:t>4</a:t>
            </a:r>
            <a:r>
              <a:rPr kumimoji="1" lang="ja-JP" altLang="en-US" dirty="0"/>
              <a:t>分の</a:t>
            </a:r>
            <a:r>
              <a:rPr kumimoji="1" lang="en-US" altLang="ja-JP" dirty="0"/>
              <a:t>3</a:t>
            </a:r>
            <a:r>
              <a:rPr kumimoji="1" lang="ja-JP" altLang="en-US" dirty="0"/>
              <a:t>の患者の平均入院期間の点推定値は</a:t>
            </a:r>
            <a:r>
              <a:rPr kumimoji="1" lang="en-US" altLang="ja-JP" dirty="0"/>
              <a:t>14.2</a:t>
            </a:r>
            <a:r>
              <a:rPr kumimoji="1" lang="ja-JP" altLang="en-US" dirty="0"/>
              <a:t>日である</a:t>
            </a:r>
          </a:p>
          <a:p>
            <a:r>
              <a:rPr kumimoji="1" lang="ja-JP" altLang="en-US" dirty="0"/>
              <a:t>ウ　新薬を使うと入院期間が比率で従来の </a:t>
            </a:r>
            <a:r>
              <a:rPr kumimoji="1" lang="en-US" altLang="ja-JP" dirty="0"/>
              <a:t>0.95</a:t>
            </a:r>
            <a:r>
              <a:rPr kumimoji="1" lang="ja-JP" altLang="en-US" dirty="0"/>
              <a:t>以下である　などです。</a:t>
            </a:r>
            <a:endParaRPr kumimoji="1" lang="en-US" altLang="ja-JP" dirty="0"/>
          </a:p>
          <a:p>
            <a:endParaRPr kumimoji="1" lang="ja-JP" altLang="en-US" dirty="0"/>
          </a:p>
          <a:p>
            <a:r>
              <a:rPr kumimoji="1" lang="ja-JP" altLang="en-US" dirty="0"/>
              <a:t>　この場合、言明アには</a:t>
            </a:r>
            <a:r>
              <a:rPr kumimoji="1" lang="en-US" altLang="ja-JP" dirty="0"/>
              <a:t>87.6</a:t>
            </a:r>
            <a:r>
              <a:rPr kumimoji="1" lang="ja-JP" altLang="en-US" dirty="0"/>
              <a:t>％の確信が持てました。これを</a:t>
            </a:r>
            <a:r>
              <a:rPr kumimoji="1" lang="en-US" altLang="ja-JP" dirty="0"/>
              <a:t>PHC(</a:t>
            </a:r>
            <a:r>
              <a:rPr kumimoji="1" lang="ja-JP" altLang="en-US" dirty="0"/>
              <a:t>ア</a:t>
            </a:r>
            <a:r>
              <a:rPr kumimoji="1" lang="en-US" altLang="ja-JP" dirty="0"/>
              <a:t>)</a:t>
            </a:r>
            <a:r>
              <a:rPr kumimoji="1" lang="ja-JP" altLang="en-US" dirty="0"/>
              <a:t>＝</a:t>
            </a:r>
            <a:r>
              <a:rPr kumimoji="1" lang="en-US" altLang="ja-JP" dirty="0"/>
              <a:t>87.6</a:t>
            </a:r>
            <a:r>
              <a:rPr kumimoji="1" lang="ja-JP" altLang="en-US" dirty="0"/>
              <a:t>％と記述します。言明アは退院までの日数の観点からの研究の評価です。それに対して言明イは、利益を受ける患者の比率という、別の観点から研究結果を評価しています。</a:t>
            </a:r>
            <a:endParaRPr kumimoji="1" lang="en-US" altLang="ja-JP" dirty="0"/>
          </a:p>
          <a:p>
            <a:endParaRPr kumimoji="1" lang="ja-JP" altLang="en-US" dirty="0"/>
          </a:p>
          <a:p>
            <a:r>
              <a:rPr kumimoji="1" lang="ja-JP" altLang="en-US" dirty="0"/>
              <a:t>　言明ウは、言明アと同じ退院までの日数の観点からの研究の評価ですが、比を使うことにより、短縮される日数に別の意味を与えています。</a:t>
            </a:r>
            <a:r>
              <a:rPr kumimoji="1" lang="en-US" altLang="ja-JP" dirty="0"/>
              <a:t>15</a:t>
            </a:r>
            <a:r>
              <a:rPr kumimoji="1" lang="ja-JP" altLang="en-US" dirty="0"/>
              <a:t>日で退院できる病気と、</a:t>
            </a:r>
            <a:r>
              <a:rPr kumimoji="1" lang="en-US" altLang="ja-JP" dirty="0"/>
              <a:t>1</a:t>
            </a:r>
            <a:r>
              <a:rPr kumimoji="1" lang="ja-JP" altLang="en-US" dirty="0"/>
              <a:t>年かかる病気では、退院までの</a:t>
            </a:r>
            <a:r>
              <a:rPr kumimoji="1" lang="en-US" altLang="ja-JP" dirty="0"/>
              <a:t>2</a:t>
            </a:r>
            <a:r>
              <a:rPr kumimoji="1" lang="ja-JP" altLang="en-US" dirty="0"/>
              <a:t>日間の短縮の意味は医学的に全く異なります。比を評価することによって、その違いを表現できます。</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10</a:t>
            </a:fld>
            <a:endParaRPr kumimoji="1" lang="ja-JP" altLang="en-US"/>
          </a:p>
        </p:txBody>
      </p:sp>
    </p:spTree>
    <p:extLst>
      <p:ext uri="{BB962C8B-B14F-4D97-AF65-F5344CB8AC3E}">
        <p14:creationId xmlns:p14="http://schemas.microsoft.com/office/powerpoint/2010/main" val="131342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陰性になるまでの期間は連続変数です。したがって小数点以下</a:t>
            </a:r>
            <a:r>
              <a:rPr kumimoji="1" lang="en-US" altLang="ja-JP" dirty="0"/>
              <a:t>10</a:t>
            </a:r>
            <a:r>
              <a:rPr kumimoji="1" lang="ja-JP" altLang="en-US" dirty="0"/>
              <a:t>位くらいまで計算すれば連続変数である実験群と対照群の母平均が一致するなどということはあり得ません。ゆえに「実験群と対照群の母平均が等しいという帰無仮説が成立する確率はゼロ」です。言い換えるならば帰無仮説はデータを取る前から偽です。</a:t>
            </a:r>
            <a:endParaRPr kumimoji="1" lang="en-US" altLang="ja-JP" dirty="0"/>
          </a:p>
          <a:p>
            <a:endParaRPr kumimoji="1" lang="en-US" altLang="ja-JP" dirty="0"/>
          </a:p>
          <a:p>
            <a:r>
              <a:rPr lang="ja-JP" altLang="en-US" dirty="0"/>
              <a:t>　</a:t>
            </a:r>
            <a:r>
              <a:rPr kumimoji="1" lang="ja-JP" altLang="en-US" dirty="0"/>
              <a:t>帰無仮説の真偽を論じている文脈でデータを取る前から義であるという性質は奇妙です。この奇妙な理論的設定は応用上深刻な弊害をもたらしています。それは有意差がなかった場合に実験群と対照群の平均は等しいと結論してしまう誤り・誤用です。なぜそんな誤りをしてしまうのでしょうか。それは差がない状況を積極的に示したい要請が科学研究の過程に存在するからです。有意性検定が誤用されるのは無理からぬことです。</a:t>
            </a:r>
            <a:endParaRPr kumimoji="1" lang="en-US" altLang="ja-JP" dirty="0"/>
          </a:p>
          <a:p>
            <a:endParaRPr kumimoji="1" lang="en-US" altLang="ja-JP" dirty="0"/>
          </a:p>
          <a:p>
            <a:r>
              <a:rPr lang="ja-JP" altLang="en-US" dirty="0"/>
              <a:t>　それは、</a:t>
            </a:r>
            <a:r>
              <a:rPr kumimoji="1" lang="ja-JP" altLang="en-US" dirty="0"/>
              <a:t>たとえば実験群と対照群の等質性を示したい場合です。あるいは性差がないことを積極的に示したい場合です。有意性検定では、有意にならないからといって、「差がない」とは積極的にいえません。では「差がないことを積極的に示したい」場合には一体どうしたらよいのでしょうか。</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11</a:t>
            </a:fld>
            <a:endParaRPr kumimoji="1" lang="ja-JP" altLang="en-US"/>
          </a:p>
        </p:txBody>
      </p:sp>
    </p:spTree>
    <p:extLst>
      <p:ext uri="{BB962C8B-B14F-4D97-AF65-F5344CB8AC3E}">
        <p14:creationId xmlns:p14="http://schemas.microsoft.com/office/powerpoint/2010/main" val="4272627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「新薬を投与した患者が陰性になるまでの平均日数は、従来とほぼ同じで、大差ない」という研究仮説の現実世界におけるイメージは、「母平均は、およそ</a:t>
            </a:r>
            <a:r>
              <a:rPr kumimoji="1" lang="en-US" altLang="ja-JP" dirty="0"/>
              <a:t>15</a:t>
            </a:r>
            <a:r>
              <a:rPr kumimoji="1" lang="ja-JP" altLang="en-US" dirty="0"/>
              <a:t>日の近辺にあるということです。これを事実上同じ範囲、</a:t>
            </a:r>
            <a:r>
              <a:rPr kumimoji="1" lang="en-US" altLang="ja-JP" dirty="0"/>
              <a:t> </a:t>
            </a:r>
            <a:r>
              <a:rPr kumimoji="1" lang="ja-JP" altLang="en-US" dirty="0"/>
              <a:t>ロウプと言います。</a:t>
            </a:r>
            <a:endParaRPr kumimoji="1" lang="en-US" altLang="ja-JP" dirty="0"/>
          </a:p>
          <a:p>
            <a:endParaRPr lang="en-US" altLang="ja-JP" dirty="0"/>
          </a:p>
          <a:p>
            <a:r>
              <a:rPr kumimoji="1" lang="ja-JP" altLang="en-US" dirty="0"/>
              <a:t>　連続変数の確率分布の</a:t>
            </a:r>
            <a:r>
              <a:rPr kumimoji="1" lang="en-US" altLang="ja-JP" dirty="0"/>
              <a:t>1</a:t>
            </a:r>
            <a:r>
              <a:rPr kumimoji="1" lang="ja-JP" altLang="en-US" dirty="0"/>
              <a:t>点には確率密度が付与され、確率は</a:t>
            </a:r>
            <a:r>
              <a:rPr kumimoji="1" lang="en-US" altLang="ja-JP" dirty="0"/>
              <a:t>0</a:t>
            </a:r>
            <a:r>
              <a:rPr kumimoji="1" lang="ja-JP" altLang="en-US" dirty="0"/>
              <a:t>が付与されます。有意性検定の混乱は、この数学的提を踏まえていないことが原因です。平均値に関する</a:t>
            </a:r>
            <a:r>
              <a:rPr kumimoji="1" lang="en-US" altLang="ja-JP" dirty="0"/>
              <a:t>ROPE</a:t>
            </a:r>
            <a:r>
              <a:rPr kumimoji="1" lang="ja-JP" altLang="en-US" dirty="0"/>
              <a:t>は、この場合 </a:t>
            </a:r>
            <a:r>
              <a:rPr kumimoji="1" lang="en-US" altLang="ja-JP" dirty="0"/>
              <a:t>|μ1-15| &lt;</a:t>
            </a:r>
            <a:r>
              <a:rPr kumimoji="1" lang="ja-JP" altLang="en-US" dirty="0"/>
              <a:t>基準点</a:t>
            </a:r>
            <a:r>
              <a:rPr kumimoji="1" lang="en-US" altLang="ja-JP" dirty="0"/>
              <a:t>c </a:t>
            </a:r>
            <a:r>
              <a:rPr kumimoji="1" lang="ja-JP" altLang="en-US" dirty="0"/>
              <a:t>と表現します。差がない状況を区間で表現すれば確率を評価できます。</a:t>
            </a:r>
          </a:p>
          <a:p>
            <a:endParaRPr kumimoji="1" lang="en-US" altLang="ja-JP" dirty="0"/>
          </a:p>
          <a:p>
            <a:r>
              <a:rPr kumimoji="1" lang="ja-JP" altLang="en-US" dirty="0"/>
              <a:t>　たとえば、もし「陰性になるのが平均的に</a:t>
            </a:r>
            <a:r>
              <a:rPr kumimoji="1" lang="en-US" altLang="ja-JP" dirty="0"/>
              <a:t>0.25</a:t>
            </a:r>
            <a:r>
              <a:rPr kumimoji="1" lang="ja-JP" altLang="en-US" dirty="0"/>
              <a:t>日、すなわち</a:t>
            </a:r>
            <a:r>
              <a:rPr kumimoji="1" lang="en-US" altLang="ja-JP" dirty="0"/>
              <a:t>6</a:t>
            </a:r>
            <a:r>
              <a:rPr kumimoji="1" lang="ja-JP" altLang="en-US" dirty="0"/>
              <a:t>時間くらい早くても事実上同じ」という判断を医学者がしたならば、</a:t>
            </a:r>
            <a:r>
              <a:rPr kumimoji="1" lang="en-US" altLang="ja-JP" dirty="0"/>
              <a:t>c=0.25</a:t>
            </a:r>
            <a:r>
              <a:rPr kumimoji="1" lang="ja-JP" altLang="en-US" dirty="0"/>
              <a:t>とします。以下は実際の計算に基づかない説明のための例ですが、分析結果は「従来の治療法と事実上同じであり、効果なし」という仮説が正しい確率は</a:t>
            </a:r>
            <a:r>
              <a:rPr kumimoji="1" lang="en-US" altLang="ja-JP" dirty="0"/>
              <a:t>99.7</a:t>
            </a:r>
            <a:r>
              <a:rPr kumimoji="1" lang="ja-JP" altLang="en-US" dirty="0"/>
              <a:t>％のように示されます。</a:t>
            </a:r>
            <a:endParaRPr kumimoji="1" lang="en-US" altLang="ja-JP" dirty="0"/>
          </a:p>
          <a:p>
            <a:endParaRPr lang="en-US" altLang="ja-JP" dirty="0"/>
          </a:p>
          <a:p>
            <a:r>
              <a:rPr kumimoji="1" lang="ja-JP" altLang="en-US" dirty="0"/>
              <a:t>　残念なことですが実験が失敗したことに</a:t>
            </a:r>
            <a:r>
              <a:rPr kumimoji="1" lang="en-US" altLang="ja-JP" dirty="0"/>
              <a:t>99.7</a:t>
            </a:r>
            <a:r>
              <a:rPr kumimoji="1" lang="ja-JP" altLang="en-US" dirty="0"/>
              <a:t>％の確信を持ちます。もし無作為化の確認の文脈であれば、実験群と対照群は、平均値の観点から異質な集団でないことに</a:t>
            </a:r>
            <a:r>
              <a:rPr kumimoji="1" lang="en-US" altLang="ja-JP" dirty="0"/>
              <a:t>99.7</a:t>
            </a:r>
            <a:r>
              <a:rPr kumimoji="1" lang="ja-JP" altLang="en-US" dirty="0"/>
              <a:t>％の確信を持てます。</a:t>
            </a:r>
            <a:endParaRPr kumimoji="1" lang="en-US" altLang="ja-JP" dirty="0"/>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12</a:t>
            </a:fld>
            <a:endParaRPr kumimoji="1" lang="ja-JP" altLang="en-US"/>
          </a:p>
        </p:txBody>
      </p:sp>
    </p:spTree>
    <p:extLst>
      <p:ext uri="{BB962C8B-B14F-4D97-AF65-F5344CB8AC3E}">
        <p14:creationId xmlns:p14="http://schemas.microsoft.com/office/powerpoint/2010/main" val="272065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帰無仮説が偽であるときに帰無仮説を正しく棄却できる確率を検定力とか検出力と言います。検定力はｎの増大に伴って大きくなります。帰無仮説はデータを取る前から偽ですから、ｎを増価させればいつかは有意になります。これも有意性検定の不合理な性質です。</a:t>
            </a:r>
            <a:r>
              <a:rPr lang="ja-JP" altLang="en-US" dirty="0"/>
              <a:t>現代社会では</a:t>
            </a:r>
            <a:r>
              <a:rPr kumimoji="1" lang="ja-JP" altLang="en-US" dirty="0"/>
              <a:t>ビッグデータを扱います。</a:t>
            </a:r>
            <a:r>
              <a:rPr kumimoji="1" lang="en-US" altLang="ja-JP" dirty="0"/>
              <a:t>Big data</a:t>
            </a:r>
            <a:r>
              <a:rPr kumimoji="1" lang="ja-JP" altLang="en-US" dirty="0"/>
              <a:t>では、検定は全て有意になりますから、「統計的に有意」そのものが意味を持たなくなります。</a:t>
            </a:r>
            <a:endParaRPr kumimoji="1" lang="en-US" altLang="ja-JP" dirty="0"/>
          </a:p>
          <a:p>
            <a:endParaRPr kumimoji="1" lang="ja-JP" altLang="en-US" dirty="0"/>
          </a:p>
          <a:p>
            <a:r>
              <a:rPr kumimoji="1" lang="ja-JP" altLang="en-US" dirty="0"/>
              <a:t>　終身雇用が無くなった現在、転職に強いポータブルスキルとして、データ分析力は今後益々重要視されるようになるでしょう。にもかかわらず万単位のデータの分析に、何の役にも立たない有意性検定を、そこで講義していて良いはずがありません。「教育資源・教育機会の無駄使いである」と言わざるを得ないからです。</a:t>
            </a:r>
            <a:endParaRPr kumimoji="1" lang="en-US" altLang="ja-JP" dirty="0"/>
          </a:p>
          <a:p>
            <a:endParaRPr kumimoji="1" lang="en-US" altLang="ja-JP" dirty="0"/>
          </a:p>
          <a:p>
            <a:r>
              <a:rPr lang="ja-JP" altLang="en-US" dirty="0"/>
              <a:t>　</a:t>
            </a:r>
            <a:r>
              <a:rPr kumimoji="1" lang="ja-JP" altLang="en-US" dirty="0"/>
              <a:t>無意味な有意差を避けるためにｎを制限する目的で用いられる手法に検定力分析があります。しかしせっかくあるデータを使わないのは、もったいないことです。その意味で検定力分析による</a:t>
            </a:r>
            <a:r>
              <a:rPr kumimoji="1" lang="en-US" altLang="ja-JP" dirty="0"/>
              <a:t>n</a:t>
            </a:r>
            <a:r>
              <a:rPr kumimoji="1" lang="ja-JP" altLang="en-US" dirty="0"/>
              <a:t>の設計は、昔の中国の悲惨な奇習「纏足」そのものです。</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13</a:t>
            </a:fld>
            <a:endParaRPr kumimoji="1" lang="ja-JP" altLang="en-US"/>
          </a:p>
        </p:txBody>
      </p:sp>
    </p:spTree>
    <p:extLst>
      <p:ext uri="{BB962C8B-B14F-4D97-AF65-F5344CB8AC3E}">
        <p14:creationId xmlns:p14="http://schemas.microsoft.com/office/powerpoint/2010/main" val="236498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データは情報そのものですから、良質なデータは多い方が良いのに決まっています。ではどうしたら良いのでしょうか。</a:t>
            </a:r>
            <a:r>
              <a:rPr kumimoji="1" lang="en-US" altLang="ja-JP" dirty="0"/>
              <a:t>PHC</a:t>
            </a:r>
            <a:r>
              <a:rPr kumimoji="1" lang="ja-JP" altLang="en-US" dirty="0"/>
              <a:t>を使いましょう。 </a:t>
            </a:r>
            <a:r>
              <a:rPr kumimoji="1" lang="en-US" altLang="ja-JP" dirty="0"/>
              <a:t>PHC</a:t>
            </a:r>
            <a:r>
              <a:rPr kumimoji="1" lang="ja-JP" altLang="en-US" dirty="0"/>
              <a:t>曲線には、</a:t>
            </a:r>
            <a:r>
              <a:rPr kumimoji="1" lang="en-US" altLang="ja-JP" dirty="0"/>
              <a:t>n</a:t>
            </a:r>
            <a:r>
              <a:rPr kumimoji="1" lang="ja-JP" altLang="en-US" dirty="0"/>
              <a:t>が小さいうちは曲線は緩慢に変化し，大きくなると急峻に変化するという一般的性質があります。</a:t>
            </a:r>
            <a:endParaRPr kumimoji="1" lang="en-US" altLang="ja-JP" dirty="0"/>
          </a:p>
          <a:p>
            <a:endParaRPr kumimoji="1" lang="en-US" altLang="ja-JP" dirty="0"/>
          </a:p>
          <a:p>
            <a:r>
              <a:rPr lang="ja-JP" altLang="en-US" dirty="0"/>
              <a:t>　</a:t>
            </a:r>
            <a:r>
              <a:rPr kumimoji="1" lang="ja-JP" altLang="en-US" dirty="0"/>
              <a:t>左がｎが小さい例、右が大きい例です。退院までの平均日数のように小さいほうが望ましい母数の</a:t>
            </a:r>
            <a:r>
              <a:rPr kumimoji="1" lang="en-US" altLang="ja-JP" dirty="0"/>
              <a:t>PHC</a:t>
            </a:r>
            <a:r>
              <a:rPr kumimoji="1" lang="ja-JP" altLang="en-US" dirty="0"/>
              <a:t>曲線は単調増加関数</a:t>
            </a:r>
            <a:r>
              <a:rPr lang="ja-JP" altLang="en-US" dirty="0"/>
              <a:t>となります</a:t>
            </a:r>
            <a:r>
              <a:rPr kumimoji="1" lang="ja-JP" altLang="en-US" dirty="0"/>
              <a:t>。</a:t>
            </a:r>
            <a:r>
              <a:rPr kumimoji="1" lang="en-US" altLang="ja-JP" dirty="0"/>
              <a:t>n</a:t>
            </a:r>
            <a:r>
              <a:rPr kumimoji="1" lang="ja-JP" altLang="en-US" dirty="0"/>
              <a:t>の小さな左図で高い確信を得るためには，緩慢にダラダラ立ち上がる曲線なので、左図の★の領域、つまり大きな基準点しか選べません。言い換えるならば </a:t>
            </a:r>
            <a:r>
              <a:rPr kumimoji="1" lang="en-US" altLang="ja-JP" dirty="0"/>
              <a:t>n </a:t>
            </a:r>
            <a:r>
              <a:rPr kumimoji="1" lang="ja-JP" altLang="en-US" dirty="0"/>
              <a:t>が小さいうちは，分析者に不利な基準点でしか， </a:t>
            </a:r>
            <a:r>
              <a:rPr kumimoji="1" lang="en-US" altLang="ja-JP" dirty="0" err="1"/>
              <a:t>phc</a:t>
            </a:r>
            <a:r>
              <a:rPr kumimoji="1" lang="en-US" altLang="ja-JP" dirty="0"/>
              <a:t> </a:t>
            </a:r>
            <a:r>
              <a:rPr kumimoji="1" lang="ja-JP" altLang="en-US" dirty="0"/>
              <a:t>は高くならないということです。</a:t>
            </a:r>
          </a:p>
          <a:p>
            <a:endParaRPr kumimoji="1" lang="en-US" altLang="ja-JP" dirty="0"/>
          </a:p>
          <a:p>
            <a:r>
              <a:rPr kumimoji="1" lang="ja-JP" altLang="en-US" dirty="0"/>
              <a:t>　研究意義の存在証明責任は論文執筆者の側にあります。データが少ない分析では「自分に有利な主張がしにくい」という </a:t>
            </a:r>
            <a:r>
              <a:rPr kumimoji="1" lang="en-US" altLang="ja-JP" dirty="0"/>
              <a:t>PHC </a:t>
            </a:r>
            <a:r>
              <a:rPr kumimoji="1" lang="ja-JP" altLang="en-US" dirty="0"/>
              <a:t>曲線の性質は自然だし，とても重要です。データが少ないがゆえの不安定さのために，たまたま研究者に有利な結論が導かれてしまう社会的不利益を防げるからです。</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14</a:t>
            </a:fld>
            <a:endParaRPr kumimoji="1" lang="ja-JP" altLang="en-US"/>
          </a:p>
        </p:txBody>
      </p:sp>
    </p:spTree>
    <p:extLst>
      <p:ext uri="{BB962C8B-B14F-4D97-AF65-F5344CB8AC3E}">
        <p14:creationId xmlns:p14="http://schemas.microsoft.com/office/powerpoint/2010/main" val="54171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CC4AE-E589-DA5E-2FA1-58C734993B4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E271D55-C903-8249-2E07-0AF1F3ECE20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DC6DD7F-E739-CFB3-73AB-8BECC6DA406A}"/>
              </a:ext>
            </a:extLst>
          </p:cNvPr>
          <p:cNvSpPr>
            <a:spLocks noGrp="1"/>
          </p:cNvSpPr>
          <p:nvPr>
            <p:ph type="body" idx="1"/>
          </p:nvPr>
        </p:nvSpPr>
        <p:spPr/>
        <p:txBody>
          <a:bodyPr/>
          <a:lstStyle/>
          <a:p>
            <a:endParaRPr kumimoji="1" lang="en-US" altLang="ja-JP" dirty="0"/>
          </a:p>
          <a:p>
            <a:r>
              <a:rPr lang="ja-JP" altLang="en-US" dirty="0"/>
              <a:t>　</a:t>
            </a:r>
            <a:r>
              <a:rPr kumimoji="1" lang="ja-JP" altLang="en-US" dirty="0"/>
              <a:t>右図のように、基準点</a:t>
            </a:r>
            <a:r>
              <a:rPr kumimoji="1" lang="en-US" altLang="ja-JP" dirty="0"/>
              <a:t>c</a:t>
            </a:r>
            <a:r>
              <a:rPr kumimoji="1" lang="ja-JP" altLang="en-US" dirty="0"/>
              <a:t>の値によらず </a:t>
            </a:r>
            <a:r>
              <a:rPr kumimoji="1" lang="en-US" altLang="ja-JP" dirty="0"/>
              <a:t>n </a:t>
            </a:r>
            <a:r>
              <a:rPr kumimoji="1" lang="ja-JP" altLang="en-US" dirty="0"/>
              <a:t>の増加に伴って、</a:t>
            </a:r>
            <a:r>
              <a:rPr kumimoji="1" lang="en-US" altLang="ja-JP" dirty="0"/>
              <a:t>PHC</a:t>
            </a:r>
            <a:r>
              <a:rPr kumimoji="1" lang="ja-JP" altLang="en-US" dirty="0"/>
              <a:t>は</a:t>
            </a:r>
            <a:r>
              <a:rPr kumimoji="1" lang="en-US" altLang="ja-JP" dirty="0"/>
              <a:t>0</a:t>
            </a:r>
            <a:r>
              <a:rPr kumimoji="1" lang="ja-JP" altLang="en-US" dirty="0"/>
              <a:t>か</a:t>
            </a:r>
            <a:r>
              <a:rPr kumimoji="1" lang="en-US" altLang="ja-JP" dirty="0"/>
              <a:t>1</a:t>
            </a:r>
            <a:r>
              <a:rPr kumimoji="1" lang="ja-JP" altLang="en-US" dirty="0"/>
              <a:t>に確率的に近づいていきます、</a:t>
            </a:r>
            <a:endParaRPr kumimoji="1" lang="en-US" altLang="ja-JP" dirty="0"/>
          </a:p>
          <a:p>
            <a:r>
              <a:rPr kumimoji="1" lang="ja-JP" altLang="en-US" dirty="0"/>
              <a:t>母平均小なり</a:t>
            </a:r>
            <a:r>
              <a:rPr kumimoji="1" lang="en-US" altLang="ja-JP" dirty="0"/>
              <a:t> 14.7</a:t>
            </a:r>
            <a:r>
              <a:rPr kumimoji="1" lang="ja-JP" altLang="en-US" dirty="0"/>
              <a:t>の</a:t>
            </a:r>
            <a:r>
              <a:rPr kumimoji="1" lang="en-US" altLang="ja-JP" dirty="0" err="1"/>
              <a:t>phc</a:t>
            </a:r>
            <a:r>
              <a:rPr kumimoji="1" lang="ja-JP" altLang="en-US" dirty="0"/>
              <a:t>は </a:t>
            </a:r>
            <a:r>
              <a:rPr kumimoji="1" lang="en-US" altLang="ja-JP" dirty="0"/>
              <a:t>0.089 </a:t>
            </a:r>
            <a:r>
              <a:rPr kumimoji="1" lang="ja-JP" altLang="en-US" dirty="0"/>
              <a:t>であり、母平均小なり</a:t>
            </a:r>
            <a:r>
              <a:rPr kumimoji="1" lang="en-US" altLang="ja-JP" dirty="0"/>
              <a:t> 14.9</a:t>
            </a:r>
            <a:r>
              <a:rPr kumimoji="1" lang="ja-JP" altLang="en-US" dirty="0"/>
              <a:t>の</a:t>
            </a:r>
            <a:r>
              <a:rPr kumimoji="1" lang="en-US" altLang="ja-JP" dirty="0" err="1"/>
              <a:t>phc</a:t>
            </a:r>
            <a:r>
              <a:rPr kumimoji="1" lang="ja-JP" altLang="en-US" dirty="0"/>
              <a:t>は</a:t>
            </a:r>
            <a:r>
              <a:rPr kumimoji="1" lang="en-US" altLang="ja-JP" dirty="0"/>
              <a:t>0.998 </a:t>
            </a:r>
            <a:r>
              <a:rPr kumimoji="1" lang="ja-JP" altLang="en-US" dirty="0"/>
              <a:t>です。</a:t>
            </a:r>
            <a:endParaRPr kumimoji="1" lang="en-US" altLang="ja-JP" dirty="0"/>
          </a:p>
          <a:p>
            <a:r>
              <a:rPr kumimoji="1" lang="ja-JP" altLang="en-US" dirty="0"/>
              <a:t>たった   </a:t>
            </a:r>
            <a:r>
              <a:rPr kumimoji="1" lang="en-US" altLang="ja-JP" dirty="0"/>
              <a:t>0.2  </a:t>
            </a:r>
            <a:r>
              <a:rPr kumimoji="1" lang="ja-JP" altLang="en-US" dirty="0"/>
              <a:t>日間の差で，完全に判断が分かれています。</a:t>
            </a:r>
            <a:r>
              <a:rPr kumimoji="1" lang="en-US" altLang="ja-JP" dirty="0"/>
              <a:t>n</a:t>
            </a:r>
            <a:r>
              <a:rPr kumimoji="1" lang="ja-JP" altLang="en-US" dirty="0"/>
              <a:t>が大きい新薬 </a:t>
            </a:r>
            <a:r>
              <a:rPr kumimoji="1" lang="en-US" altLang="ja-JP" dirty="0"/>
              <a:t>B </a:t>
            </a:r>
            <a:r>
              <a:rPr kumimoji="1" lang="ja-JP" altLang="en-US" dirty="0"/>
              <a:t>に対しては</a:t>
            </a:r>
            <a:endParaRPr kumimoji="1" lang="en-US" altLang="ja-JP" dirty="0"/>
          </a:p>
          <a:p>
            <a:r>
              <a:rPr kumimoji="1" lang="ja-JP" altLang="en-US" dirty="0"/>
              <a:t>「投薬しないよりも，平均的に </a:t>
            </a:r>
            <a:r>
              <a:rPr kumimoji="1" lang="en-US" altLang="ja-JP" dirty="0"/>
              <a:t>0.1 </a:t>
            </a:r>
            <a:r>
              <a:rPr kumimoji="1" lang="ja-JP" altLang="en-US" dirty="0"/>
              <a:t>日間は早まるが， </a:t>
            </a:r>
            <a:r>
              <a:rPr kumimoji="1" lang="en-US" altLang="ja-JP" dirty="0"/>
              <a:t>0.3 </a:t>
            </a:r>
            <a:r>
              <a:rPr kumimoji="1" lang="ja-JP" altLang="en-US" dirty="0"/>
              <a:t>日は早まらない」とはっきり結論づけられます。</a:t>
            </a:r>
          </a:p>
          <a:p>
            <a:endParaRPr kumimoji="1" lang="en-US" altLang="ja-JP" dirty="0"/>
          </a:p>
          <a:p>
            <a:r>
              <a:rPr kumimoji="1" lang="ja-JP" altLang="en-US" dirty="0"/>
              <a:t>　</a:t>
            </a:r>
            <a:r>
              <a:rPr kumimoji="1" lang="en-US" altLang="ja-JP" dirty="0"/>
              <a:t>n </a:t>
            </a:r>
            <a:r>
              <a:rPr kumimoji="1" lang="ja-JP" altLang="en-US" dirty="0"/>
              <a:t>が </a:t>
            </a:r>
            <a:r>
              <a:rPr kumimoji="1" lang="en-US" altLang="ja-JP" dirty="0"/>
              <a:t>2000, 3000, · · · </a:t>
            </a:r>
            <a:r>
              <a:rPr kumimoji="1" lang="ja-JP" altLang="en-US" dirty="0"/>
              <a:t>と増加すれば，判断が分かれる区間は平均的にいくらでも狭くなります。これは、</a:t>
            </a:r>
            <a:r>
              <a:rPr kumimoji="1" lang="en-US" altLang="ja-JP" dirty="0"/>
              <a:t>n </a:t>
            </a:r>
            <a:r>
              <a:rPr kumimoji="1" lang="ja-JP" altLang="en-US" dirty="0"/>
              <a:t>が大きいと、分析者に有利な仮説か否かとは無関係に、明確な結論が出せる</a:t>
            </a:r>
            <a:r>
              <a:rPr lang="ja-JP" altLang="en-US" dirty="0"/>
              <a:t>ことを意味します。</a:t>
            </a:r>
            <a:endParaRPr lang="en-US" altLang="ja-JP" dirty="0"/>
          </a:p>
          <a:p>
            <a:endParaRPr kumimoji="1" lang="en-US" altLang="ja-JP" dirty="0"/>
          </a:p>
          <a:p>
            <a:r>
              <a:rPr lang="ja-JP" altLang="en-US" dirty="0"/>
              <a:t>　これは</a:t>
            </a:r>
            <a:r>
              <a:rPr kumimoji="1" lang="en-US" altLang="ja-JP" dirty="0"/>
              <a:t>PHC</a:t>
            </a:r>
            <a:r>
              <a:rPr kumimoji="1" lang="ja-JP" altLang="en-US" dirty="0"/>
              <a:t>の大変望ましい性質です。「データが多過ぎては無意味でも有意」などという奇妙な性質を有する有意性検定との決定的な相違です。データは多ければ多いほどよいのです。</a:t>
            </a:r>
          </a:p>
          <a:p>
            <a:endParaRPr kumimoji="1" lang="ja-JP" altLang="en-US" dirty="0"/>
          </a:p>
        </p:txBody>
      </p:sp>
      <p:sp>
        <p:nvSpPr>
          <p:cNvPr id="4" name="スライド番号プレースホルダー 3">
            <a:extLst>
              <a:ext uri="{FF2B5EF4-FFF2-40B4-BE49-F238E27FC236}">
                <a16:creationId xmlns:a16="http://schemas.microsoft.com/office/drawing/2014/main" id="{C09A23EF-62D0-6F90-EF4C-76AF569C43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20EA7-069F-486A-BC29-5B52108834C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32384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有意性検定の入門的教育では，正規分布， </a:t>
            </a:r>
            <a:r>
              <a:rPr kumimoji="1" lang="en-US" altLang="ja-JP" dirty="0"/>
              <a:t>t </a:t>
            </a:r>
            <a:r>
              <a:rPr kumimoji="1" lang="ja-JP" altLang="en-US" dirty="0"/>
              <a:t>分布， </a:t>
            </a:r>
            <a:r>
              <a:rPr kumimoji="1" lang="en-US" altLang="ja-JP" dirty="0"/>
              <a:t>F </a:t>
            </a:r>
            <a:r>
              <a:rPr kumimoji="1" lang="ja-JP" altLang="en-US" dirty="0"/>
              <a:t>分布， </a:t>
            </a:r>
            <a:r>
              <a:rPr kumimoji="1" lang="en-US" altLang="ja-JP" dirty="0"/>
              <a:t>χ2 </a:t>
            </a:r>
            <a:r>
              <a:rPr kumimoji="1" lang="ja-JP" altLang="en-US" dirty="0"/>
              <a:t>分布</a:t>
            </a:r>
            <a:r>
              <a:rPr lang="ja-JP" altLang="en-US" dirty="0"/>
              <a:t>などの</a:t>
            </a:r>
            <a:r>
              <a:rPr kumimoji="1" lang="ja-JP" altLang="en-US" dirty="0"/>
              <a:t>検定統計量が登場します．これらの検定統計量は大学レベルの解析学の知識がないと導出できません．このため文科系の学生には，天下り的に検定統計量を暗記させる必要が生じます．この避けることができない検定統計量の暗記は、「統計学はデータ分析のための単なる道具であり，ツマラナイ手続きの集まりを暗記する学問である」との印象を学生に与えてます。</a:t>
            </a:r>
            <a:endParaRPr kumimoji="1" lang="en-US" altLang="ja-JP" dirty="0"/>
          </a:p>
          <a:p>
            <a:endParaRPr kumimoji="1" lang="ja-JP" altLang="en-US" dirty="0"/>
          </a:p>
          <a:p>
            <a:r>
              <a:rPr kumimoji="1" lang="ja-JP" altLang="en-US" dirty="0"/>
              <a:t>　卒業後に有意性検定を自分で工夫することができないからです。たとえばコロナ禍のときに、ワクチンの有効率という聞きなれない統計量がマスコミ報道に登場しました。そのような時事ニュースにふれた卒業生はワクチンの有効率の検定を自分で工夫できるでしょうか。ほとんどの卒業生には不可能です。では</a:t>
            </a:r>
            <a:r>
              <a:rPr kumimoji="1" lang="en-US" altLang="ja-JP" dirty="0"/>
              <a:t>2</a:t>
            </a:r>
            <a:r>
              <a:rPr kumimoji="1" lang="ja-JP" altLang="en-US" dirty="0"/>
              <a:t>群の肥満度</a:t>
            </a:r>
            <a:r>
              <a:rPr kumimoji="1" lang="en-US" altLang="ja-JP" dirty="0"/>
              <a:t>BMI</a:t>
            </a:r>
            <a:r>
              <a:rPr kumimoji="1" lang="ja-JP" altLang="en-US" dirty="0"/>
              <a:t>の差の検定を、卒業後に自分で工夫できるでしょうか。これも多分無理でしょう。</a:t>
            </a:r>
          </a:p>
          <a:p>
            <a:endParaRPr kumimoji="1" lang="en-US" altLang="ja-JP" dirty="0"/>
          </a:p>
          <a:p>
            <a:r>
              <a:rPr kumimoji="1" lang="ja-JP" altLang="en-US" dirty="0"/>
              <a:t>　このように、有意性検定を中心に据えた教程を用いると、推測統計的な手法を自分で工夫することなど，端から考えもしない学生が育ってしまいます．その意味で学生はセリグマンの犬のように学習性無力感を持ってしまうのです。統計学は生成量や尤度を使って工夫する余地がたくさんある楽しいわくわくする学問なのに，それが残念でなりません。</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16</a:t>
            </a:fld>
            <a:endParaRPr kumimoji="1" lang="ja-JP" altLang="en-US"/>
          </a:p>
        </p:txBody>
      </p:sp>
    </p:spTree>
    <p:extLst>
      <p:ext uri="{BB962C8B-B14F-4D97-AF65-F5344CB8AC3E}">
        <p14:creationId xmlns:p14="http://schemas.microsoft.com/office/powerpoint/2010/main" val="431115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新型コロナウイルスに対するファイザー社のワクチンの有効性について、右上のような臨床試験が実施され、右下の結果を得ました。ワクチンの有効性は、慣習的に、初等的な統計学の教科書には載っていない有効率という統計量が用いられます。有効率とは何でしょうか。それは「ワクチン接種によって，接種せずに発症したはずの何</a:t>
            </a:r>
            <a:r>
              <a:rPr kumimoji="1" lang="en-US" altLang="ja-JP" dirty="0"/>
              <a:t>%</a:t>
            </a:r>
            <a:r>
              <a:rPr kumimoji="1" lang="ja-JP" altLang="en-US" dirty="0"/>
              <a:t>が発症せずに済むか」を示した指標です。</a:t>
            </a:r>
            <a:r>
              <a:rPr kumimoji="1" lang="en-US" altLang="ja-JP" dirty="0"/>
              <a:t>PHC</a:t>
            </a:r>
            <a:r>
              <a:rPr kumimoji="1" lang="ja-JP" altLang="en-US" dirty="0"/>
              <a:t>を用いると卒業生が有効率の分析を行うことが容易です。</a:t>
            </a:r>
            <a:endParaRPr kumimoji="1" lang="en-US" altLang="ja-JP" dirty="0"/>
          </a:p>
          <a:p>
            <a:endParaRPr kumimoji="1" lang="ja-JP" altLang="en-US" dirty="0"/>
          </a:p>
          <a:p>
            <a:r>
              <a:rPr kumimoji="1" lang="ja-JP" altLang="en-US" dirty="0"/>
              <a:t>　左下に「有効率は基準点以上である」の</a:t>
            </a:r>
            <a:r>
              <a:rPr kumimoji="1" lang="en-US" altLang="ja-JP" dirty="0"/>
              <a:t>PHC</a:t>
            </a:r>
            <a:r>
              <a:rPr kumimoji="1" lang="ja-JP" altLang="en-US" dirty="0"/>
              <a:t>テーブルを示しました。この結果から「ワクチン接種によって，接種せずに発症したはずの</a:t>
            </a:r>
            <a:r>
              <a:rPr kumimoji="1" lang="en-US" altLang="ja-JP" dirty="0"/>
              <a:t>90</a:t>
            </a:r>
            <a:r>
              <a:rPr kumimoji="1" lang="ja-JP" altLang="en-US" dirty="0"/>
              <a:t>％以上の人が発症せずに済む」という言明に</a:t>
            </a:r>
            <a:r>
              <a:rPr kumimoji="1" lang="en-US" altLang="ja-JP" dirty="0"/>
              <a:t>97.7</a:t>
            </a:r>
            <a:r>
              <a:rPr kumimoji="1" lang="ja-JP" altLang="en-US" dirty="0"/>
              <a:t>％の確信をもてます。</a:t>
            </a:r>
            <a:endParaRPr kumimoji="1" lang="en-US" altLang="ja-JP" dirty="0"/>
          </a:p>
          <a:p>
            <a:endParaRPr kumimoji="1" lang="en-US" altLang="ja-JP" dirty="0"/>
          </a:p>
          <a:p>
            <a:r>
              <a:rPr kumimoji="1" lang="ja-JP" altLang="en-US" dirty="0"/>
              <a:t>　講演者自身、コロナ禍までは、有効率などという指標は知りませんでした。しかし</a:t>
            </a:r>
            <a:r>
              <a:rPr kumimoji="1" lang="en-US" altLang="ja-JP" dirty="0"/>
              <a:t>PHC</a:t>
            </a:r>
            <a:r>
              <a:rPr kumimoji="1" lang="ja-JP" altLang="en-US" dirty="0"/>
              <a:t>を用いれば、指標の定義式から生成量を作って</a:t>
            </a:r>
            <a:r>
              <a:rPr kumimoji="1" lang="en-US" altLang="ja-JP" dirty="0"/>
              <a:t>PHC</a:t>
            </a:r>
            <a:r>
              <a:rPr kumimoji="1" lang="ja-JP" altLang="en-US" dirty="0"/>
              <a:t>テーブルを簡単に作れました。大学でならった統計学を卒業後も発展させるためには、時代の進歩に応じた指標の考察がしやすい教程で教えるべきです。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17</a:t>
            </a:fld>
            <a:endParaRPr kumimoji="1" lang="ja-JP" altLang="en-US"/>
          </a:p>
        </p:txBody>
      </p:sp>
    </p:spTree>
    <p:extLst>
      <p:ext uri="{BB962C8B-B14F-4D97-AF65-F5344CB8AC3E}">
        <p14:creationId xmlns:p14="http://schemas.microsoft.com/office/powerpoint/2010/main" val="64687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肥満度の差の分析をしてみましょう。ある減量法の実験に関する、被験者</a:t>
            </a:r>
            <a:r>
              <a:rPr kumimoji="1" lang="en-US" altLang="ja-JP" dirty="0"/>
              <a:t>30</a:t>
            </a:r>
            <a:r>
              <a:rPr kumimoji="1" lang="ja-JP" altLang="en-US" dirty="0"/>
              <a:t>人の</a:t>
            </a:r>
            <a:r>
              <a:rPr kumimoji="1" lang="en-US" altLang="ja-JP" dirty="0"/>
              <a:t>before</a:t>
            </a:r>
            <a:r>
              <a:rPr kumimoji="1" lang="ja-JP" altLang="en-US" dirty="0"/>
              <a:t>体重・</a:t>
            </a:r>
            <a:r>
              <a:rPr kumimoji="1" lang="en-US" altLang="ja-JP" dirty="0"/>
              <a:t>after</a:t>
            </a:r>
            <a:r>
              <a:rPr kumimoji="1" lang="ja-JP" altLang="en-US" dirty="0"/>
              <a:t>体重・身長の要約統計量を右上に示しました。減量の効果の目安としては差</a:t>
            </a:r>
            <a:r>
              <a:rPr lang="ja-JP" altLang="en-US" dirty="0"/>
              <a:t>体重</a:t>
            </a:r>
            <a:r>
              <a:rPr kumimoji="1" lang="ja-JP" altLang="en-US" dirty="0"/>
              <a:t>ではなく、肥満度</a:t>
            </a:r>
            <a:r>
              <a:rPr kumimoji="1" lang="en-US" altLang="ja-JP" dirty="0"/>
              <a:t>BMI</a:t>
            </a:r>
            <a:r>
              <a:rPr kumimoji="1" lang="ja-JP" altLang="en-US" dirty="0"/>
              <a:t>の差を用います。</a:t>
            </a:r>
          </a:p>
          <a:p>
            <a:endParaRPr kumimoji="1" lang="en-US" altLang="ja-JP" dirty="0"/>
          </a:p>
          <a:p>
            <a:r>
              <a:rPr kumimoji="1" lang="ja-JP" altLang="en-US" dirty="0"/>
              <a:t>　肥満度の差は基準点ｃ以上であるという</a:t>
            </a:r>
            <a:r>
              <a:rPr kumimoji="1" lang="en-US" altLang="ja-JP" dirty="0"/>
              <a:t>PHC</a:t>
            </a:r>
            <a:r>
              <a:rPr kumimoji="1" lang="ja-JP" altLang="en-US" dirty="0"/>
              <a:t>の曲線を右下に示しました。このダイエット法に参加すると， </a:t>
            </a:r>
            <a:r>
              <a:rPr kumimoji="1" lang="en-US" altLang="ja-JP" dirty="0"/>
              <a:t>BMI </a:t>
            </a:r>
            <a:r>
              <a:rPr kumimoji="1" lang="ja-JP" altLang="en-US" dirty="0"/>
              <a:t>が </a:t>
            </a:r>
            <a:r>
              <a:rPr kumimoji="1" lang="en-US" altLang="ja-JP" dirty="0"/>
              <a:t>0.36 </a:t>
            </a:r>
            <a:r>
              <a:rPr kumimoji="1" lang="ja-JP" altLang="en-US" dirty="0"/>
              <a:t>以上減少する確率は</a:t>
            </a:r>
            <a:r>
              <a:rPr kumimoji="1" lang="en-US" altLang="ja-JP" dirty="0"/>
              <a:t>95%</a:t>
            </a:r>
            <a:r>
              <a:rPr kumimoji="1" lang="ja-JP" altLang="en-US" dirty="0"/>
              <a:t>， </a:t>
            </a:r>
            <a:r>
              <a:rPr kumimoji="1" lang="en-US" altLang="ja-JP" dirty="0"/>
              <a:t>BMI </a:t>
            </a:r>
            <a:r>
              <a:rPr kumimoji="1" lang="ja-JP" altLang="en-US" dirty="0"/>
              <a:t>が </a:t>
            </a:r>
            <a:r>
              <a:rPr kumimoji="1" lang="en-US" altLang="ja-JP" dirty="0"/>
              <a:t>0.80 </a:t>
            </a:r>
            <a:r>
              <a:rPr kumimoji="1" lang="ja-JP" altLang="en-US" dirty="0"/>
              <a:t>以上減少する確率は </a:t>
            </a:r>
            <a:r>
              <a:rPr kumimoji="1" lang="en-US" altLang="ja-JP" dirty="0"/>
              <a:t>50%</a:t>
            </a:r>
            <a:r>
              <a:rPr kumimoji="1" lang="ja-JP" altLang="en-US" dirty="0"/>
              <a:t>である、と判断できます。有意性検定で同様の知見を容易に得ることは難しいでしょう。</a:t>
            </a:r>
          </a:p>
          <a:p>
            <a:endParaRPr kumimoji="1" lang="en-US" altLang="ja-JP" dirty="0"/>
          </a:p>
          <a:p>
            <a:r>
              <a:rPr kumimoji="1" lang="ja-JP" altLang="en-US" dirty="0"/>
              <a:t>　肥満度 </a:t>
            </a:r>
            <a:r>
              <a:rPr kumimoji="1" lang="en-US" altLang="ja-JP" dirty="0"/>
              <a:t>BMI</a:t>
            </a:r>
            <a:r>
              <a:rPr kumimoji="1" lang="ja-JP" altLang="en-US" dirty="0"/>
              <a:t>は、平均や標準偏差のような統計学の指標ではなく、医学的指標です。実質科学の研究分野には、必ずしも統計学とは直接関係のない指標が星の数ほどあります。ＰＨＣなら定義式から言明の正しさを計算できる場合が少なくありません。</a:t>
            </a:r>
            <a:endParaRPr kumimoji="1" lang="en-US" altLang="ja-JP" dirty="0"/>
          </a:p>
          <a:p>
            <a:endParaRPr lang="en-US" altLang="ja-JP" dirty="0"/>
          </a:p>
          <a:p>
            <a:r>
              <a:rPr kumimoji="1" lang="ja-JP" altLang="en-US" dirty="0"/>
              <a:t>　大学で統計学を勉強したほとんどの学生は、統計学者にはなりません。彼らが実質科学分野で活躍するうちに、統計学者の知らない指標に出会います。</a:t>
            </a:r>
            <a:r>
              <a:rPr kumimoji="1" lang="en-US" altLang="ja-JP" dirty="0"/>
              <a:t>PHC</a:t>
            </a:r>
            <a:r>
              <a:rPr kumimoji="1" lang="ja-JP" altLang="en-US" dirty="0"/>
              <a:t>を習っておけば、自分で工夫して計算することができます。それこそが統計学と実質科学の対等なパートナーシップではないでしょうか。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18</a:t>
            </a:fld>
            <a:endParaRPr kumimoji="1" lang="ja-JP" altLang="en-US"/>
          </a:p>
        </p:txBody>
      </p:sp>
    </p:spTree>
    <p:extLst>
      <p:ext uri="{BB962C8B-B14F-4D97-AF65-F5344CB8AC3E}">
        <p14:creationId xmlns:p14="http://schemas.microsoft.com/office/powerpoint/2010/main" val="2111566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ここまでは、</a:t>
            </a:r>
            <a:r>
              <a:rPr kumimoji="1" lang="en-US" altLang="ja-JP" dirty="0"/>
              <a:t>PHC</a:t>
            </a:r>
            <a:r>
              <a:rPr kumimoji="1" lang="ja-JP" altLang="en-US" dirty="0"/>
              <a:t>カーブによる教育統計の教程に関して、その内容の説明をしてきました。ここで視点を変えて、できるだけ謙虚に、虚心坦懐に</a:t>
            </a:r>
            <a:r>
              <a:rPr kumimoji="1" lang="en-US" altLang="ja-JP" dirty="0"/>
              <a:t>PHC</a:t>
            </a:r>
            <a:r>
              <a:rPr kumimoji="1" lang="ja-JP" altLang="en-US" dirty="0"/>
              <a:t>に対する批判について述べようと思います。 </a:t>
            </a:r>
            <a:endParaRPr kumimoji="1" lang="en-US" altLang="ja-JP" dirty="0"/>
          </a:p>
          <a:p>
            <a:endParaRPr lang="en-US" altLang="ja-JP" dirty="0"/>
          </a:p>
          <a:p>
            <a:r>
              <a:rPr kumimoji="1" lang="ja-JP" altLang="en-US" dirty="0"/>
              <a:t>　と言いましても、正直なところ「あーその通りだ。よく考えなくては」と気づかされる批判に出会ったことが、今のところありません。しかし</a:t>
            </a:r>
            <a:r>
              <a:rPr lang="ja-JP" altLang="en-US" dirty="0"/>
              <a:t>批判に関して</a:t>
            </a:r>
            <a:r>
              <a:rPr kumimoji="1" lang="ja-JP" altLang="en-US" dirty="0"/>
              <a:t>一言も触れないのは、バランスを書きます。ここで批判について述べておきます 　これは </a:t>
            </a:r>
            <a:r>
              <a:rPr kumimoji="1" lang="en-US" altLang="ja-JP" dirty="0"/>
              <a:t>2023</a:t>
            </a:r>
            <a:r>
              <a:rPr kumimoji="1" lang="ja-JP" altLang="en-US" dirty="0"/>
              <a:t>年「教育心理学年報」に載った山口カズヒロ氏の</a:t>
            </a:r>
            <a:r>
              <a:rPr kumimoji="1" lang="en-US" altLang="ja-JP" dirty="0"/>
              <a:t>PHC</a:t>
            </a:r>
            <a:r>
              <a:rPr kumimoji="1" lang="ja-JP" altLang="en-US" dirty="0"/>
              <a:t>に対する批判の文章です。一部を朗読します。</a:t>
            </a:r>
          </a:p>
          <a:p>
            <a:endParaRPr kumimoji="1" lang="en-US" altLang="ja-JP" dirty="0"/>
          </a:p>
          <a:p>
            <a:r>
              <a:rPr kumimoji="1" lang="ja-JP" altLang="en-US" dirty="0"/>
              <a:t>　サンプリングの仮定や想定したモデル（事前分布の設定も含む）がそもそも適当でない場合には事後分布に基づく範囲が真のパラメタを含む確率とはならないことがある点には注意が必要である。</a:t>
            </a:r>
            <a:endParaRPr kumimoji="1" lang="en-US" altLang="ja-JP" dirty="0"/>
          </a:p>
          <a:p>
            <a:endParaRPr lang="en-US" altLang="ja-JP" dirty="0"/>
          </a:p>
          <a:p>
            <a:r>
              <a:rPr kumimoji="1" lang="ja-JP" altLang="en-US" dirty="0"/>
              <a:t>　このような点から「仮説が正しい確率」という文言をみたとき、真に仮説が正しい確率を考えているのではなく、「事前分布を含めた当該の統計モデルが定めるパラメタの事後分布を用いた確率」と補足して理解する必要がある。</a:t>
            </a:r>
          </a:p>
          <a:p>
            <a:endParaRPr kumimoji="1" lang="ja-JP" altLang="en-US" dirty="0"/>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19</a:t>
            </a:fld>
            <a:endParaRPr kumimoji="1" lang="ja-JP" altLang="en-US"/>
          </a:p>
        </p:txBody>
      </p:sp>
    </p:spTree>
    <p:extLst>
      <p:ext uri="{BB962C8B-B14F-4D97-AF65-F5344CB8AC3E}">
        <p14:creationId xmlns:p14="http://schemas.microsoft.com/office/powerpoint/2010/main" val="183601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講演者は、</a:t>
            </a:r>
          </a:p>
          <a:p>
            <a:r>
              <a:rPr kumimoji="1" lang="ja-JP" altLang="en-US" dirty="0"/>
              <a:t>現在の標準的な有意性検定を柱とした統計学の入門教程を</a:t>
            </a:r>
          </a:p>
          <a:p>
            <a:r>
              <a:rPr kumimoji="1" lang="ja-JP" altLang="en-US" dirty="0"/>
              <a:t>統計学はもちろん、学問の発展にとって望ましくないと、</a:t>
            </a:r>
          </a:p>
          <a:p>
            <a:r>
              <a:rPr kumimoji="1" lang="ja-JP" altLang="en-US" dirty="0"/>
              <a:t>考えています。</a:t>
            </a:r>
          </a:p>
          <a:p>
            <a:endParaRPr kumimoji="1" lang="ja-JP" altLang="en-US" dirty="0"/>
          </a:p>
          <a:p>
            <a:r>
              <a:rPr kumimoji="1" lang="ja-JP" altLang="en-US" dirty="0"/>
              <a:t>統計学における有意性検定に対する批判は、</a:t>
            </a:r>
            <a:endParaRPr kumimoji="1" lang="en-US" altLang="ja-JP" dirty="0"/>
          </a:p>
          <a:p>
            <a:r>
              <a:rPr kumimoji="1" lang="en-US" altLang="ja-JP" dirty="0"/>
              <a:t>1960</a:t>
            </a:r>
            <a:r>
              <a:rPr kumimoji="1" lang="ja-JP" altLang="en-US" dirty="0"/>
              <a:t>年代から途切れず</a:t>
            </a:r>
            <a:r>
              <a:rPr lang="ja-JP" altLang="en-US" dirty="0"/>
              <a:t>に、</a:t>
            </a:r>
            <a:r>
              <a:rPr kumimoji="1" lang="ja-JP" altLang="en-US" dirty="0"/>
              <a:t>これまでずっとありました。</a:t>
            </a:r>
          </a:p>
          <a:p>
            <a:endParaRPr kumimoji="1" lang="ja-JP" altLang="en-US" dirty="0"/>
          </a:p>
          <a:p>
            <a:r>
              <a:rPr kumimoji="1" lang="ja-JP" altLang="en-US" dirty="0"/>
              <a:t>しかし講演者は、ただ現状を批判するのではなく</a:t>
            </a:r>
          </a:p>
          <a:p>
            <a:r>
              <a:rPr kumimoji="1" lang="en-US" altLang="ja-JP" dirty="0"/>
              <a:t>PHC </a:t>
            </a:r>
            <a:r>
              <a:rPr kumimoji="1" lang="ja-JP" altLang="en-US" dirty="0"/>
              <a:t>という一貫した視点から</a:t>
            </a:r>
          </a:p>
          <a:p>
            <a:r>
              <a:rPr kumimoji="1" lang="ja-JP" altLang="en-US" dirty="0"/>
              <a:t>オリジナルの入門教程</a:t>
            </a:r>
            <a:r>
              <a:rPr lang="ja-JP" altLang="en-US" dirty="0"/>
              <a:t>を</a:t>
            </a:r>
            <a:r>
              <a:rPr kumimoji="1" lang="ja-JP" altLang="en-US" dirty="0"/>
              <a:t>提案しています。</a:t>
            </a:r>
          </a:p>
          <a:p>
            <a:endParaRPr kumimoji="1" lang="ja-JP" altLang="en-US" dirty="0"/>
          </a:p>
          <a:p>
            <a:r>
              <a:rPr kumimoji="1" lang="ja-JP" altLang="en-US" dirty="0"/>
              <a:t>本講演では、</a:t>
            </a:r>
            <a:r>
              <a:rPr kumimoji="1" lang="en-US" altLang="ja-JP" dirty="0"/>
              <a:t>PHC</a:t>
            </a:r>
            <a:r>
              <a:rPr kumimoji="1" lang="ja-JP" altLang="en-US" dirty="0"/>
              <a:t>による統計教育の教程を紹介します。</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2</a:t>
            </a:fld>
            <a:endParaRPr kumimoji="1" lang="ja-JP" altLang="en-US"/>
          </a:p>
        </p:txBody>
      </p:sp>
    </p:spTree>
    <p:extLst>
      <p:ext uri="{BB962C8B-B14F-4D97-AF65-F5344CB8AC3E}">
        <p14:creationId xmlns:p14="http://schemas.microsoft.com/office/powerpoint/2010/main" val="768058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山口氏の批判に返答いたします。数理的前提が妥当でなければ、その程度に応じて、統計量が示す内容が妥当でなくなる性質は、</a:t>
            </a:r>
            <a:r>
              <a:rPr kumimoji="1" lang="en-US" altLang="ja-JP" dirty="0"/>
              <a:t>PHC</a:t>
            </a:r>
            <a:r>
              <a:rPr kumimoji="1" lang="ja-JP" altLang="en-US" dirty="0"/>
              <a:t>に限った性質ではありません。</a:t>
            </a:r>
            <a:r>
              <a:rPr kumimoji="1" lang="en-US" altLang="ja-JP" dirty="0"/>
              <a:t>t</a:t>
            </a:r>
            <a:r>
              <a:rPr kumimoji="1" lang="ja-JP" altLang="en-US" dirty="0"/>
              <a:t>値も</a:t>
            </a:r>
            <a:r>
              <a:rPr kumimoji="1" lang="en-US" altLang="ja-JP" dirty="0"/>
              <a:t>p</a:t>
            </a:r>
            <a:r>
              <a:rPr kumimoji="1" lang="ja-JP" altLang="en-US" dirty="0"/>
              <a:t>値も数理モデルから導かれた統計量があまねく有する性質であり、同時に限界です。</a:t>
            </a:r>
            <a:endParaRPr kumimoji="1" lang="en-US" altLang="ja-JP" dirty="0"/>
          </a:p>
          <a:p>
            <a:endParaRPr lang="en-US" altLang="ja-JP" dirty="0"/>
          </a:p>
          <a:p>
            <a:r>
              <a:rPr kumimoji="1" lang="ja-JP" altLang="en-US" dirty="0"/>
              <a:t>　統計モデルに基づくあらゆる統計量に共通する限界を、この短いスペース全体を使って、さも</a:t>
            </a:r>
            <a:r>
              <a:rPr kumimoji="1" lang="en-US" altLang="ja-JP" dirty="0"/>
              <a:t>PHC</a:t>
            </a:r>
            <a:r>
              <a:rPr kumimoji="1" lang="ja-JP" altLang="en-US" dirty="0"/>
              <a:t>に特異な欠点のように</a:t>
            </a:r>
            <a:r>
              <a:rPr kumimoji="1" lang="en-US" altLang="ja-JP" dirty="0"/>
              <a:t>『</a:t>
            </a:r>
            <a:r>
              <a:rPr kumimoji="1" lang="ja-JP" altLang="en-US" dirty="0"/>
              <a:t>注意が必要である</a:t>
            </a:r>
            <a:r>
              <a:rPr kumimoji="1" lang="en-US" altLang="ja-JP" dirty="0"/>
              <a:t>』</a:t>
            </a:r>
            <a:r>
              <a:rPr kumimoji="1" lang="ja-JP" altLang="en-US" dirty="0"/>
              <a:t>と誤読を誘うレトリックはバランスを欠いた批判です。</a:t>
            </a:r>
            <a:endParaRPr kumimoji="1" lang="en-US" altLang="ja-JP" dirty="0"/>
          </a:p>
          <a:p>
            <a:endParaRPr kumimoji="1" lang="en-US" altLang="ja-JP" dirty="0"/>
          </a:p>
          <a:p>
            <a:r>
              <a:rPr kumimoji="1" lang="ja-JP" altLang="en-US" dirty="0"/>
              <a:t>　山口氏は、</a:t>
            </a:r>
            <a:r>
              <a:rPr kumimoji="1" lang="en-US" altLang="ja-JP" dirty="0"/>
              <a:t>『</a:t>
            </a:r>
            <a:r>
              <a:rPr kumimoji="1" lang="ja-JP" altLang="en-US" dirty="0"/>
              <a:t>真に仮説が正しい確率</a:t>
            </a:r>
            <a:r>
              <a:rPr kumimoji="1" lang="en-US" altLang="ja-JP" dirty="0"/>
              <a:t>』</a:t>
            </a:r>
            <a:r>
              <a:rPr kumimoji="1" lang="ja-JP" altLang="en-US" dirty="0"/>
              <a:t>という表現を使用しています。しかし実データから計算された統計量に関して言うのなら、山口流の真の</a:t>
            </a:r>
            <a:r>
              <a:rPr kumimoji="1" lang="en-US" altLang="ja-JP" dirty="0"/>
              <a:t>t</a:t>
            </a:r>
            <a:r>
              <a:rPr kumimoji="1" lang="ja-JP" altLang="en-US" dirty="0"/>
              <a:t>値、真の</a:t>
            </a:r>
            <a:r>
              <a:rPr kumimoji="1" lang="en-US" altLang="ja-JP" dirty="0"/>
              <a:t>p</a:t>
            </a:r>
            <a:r>
              <a:rPr kumimoji="1" lang="ja-JP" altLang="en-US" dirty="0"/>
              <a:t>値など、どこにも存在しません。誰にも計算できません。</a:t>
            </a:r>
            <a:r>
              <a:rPr kumimoji="1" lang="en-US" altLang="ja-JP" dirty="0"/>
              <a:t>PHC</a:t>
            </a:r>
            <a:r>
              <a:rPr kumimoji="1" lang="ja-JP" altLang="en-US" dirty="0"/>
              <a:t>ばかりではなく、すべての統計モデルの数理的前提はイデアであり、飽くまでも</a:t>
            </a:r>
            <a:r>
              <a:rPr kumimoji="1" lang="en-US" altLang="ja-JP" dirty="0"/>
              <a:t>『</a:t>
            </a:r>
            <a:r>
              <a:rPr kumimoji="1" lang="ja-JP" altLang="en-US" dirty="0"/>
              <a:t>仮定や想定</a:t>
            </a:r>
            <a:r>
              <a:rPr kumimoji="1" lang="en-US" altLang="ja-JP" dirty="0"/>
              <a:t>』</a:t>
            </a:r>
            <a:r>
              <a:rPr kumimoji="1" lang="ja-JP" altLang="en-US" dirty="0"/>
              <a:t>でしかないことは、人間があまねく寿命を有することと同じ程度に自明な限界です。</a:t>
            </a:r>
            <a:endParaRPr kumimoji="1" lang="en-US" altLang="ja-JP" dirty="0"/>
          </a:p>
          <a:p>
            <a:endParaRPr lang="en-US" altLang="ja-JP" dirty="0"/>
          </a:p>
          <a:p>
            <a:r>
              <a:rPr kumimoji="1" lang="ja-JP" altLang="en-US" dirty="0"/>
              <a:t>　その限界を、さも</a:t>
            </a:r>
            <a:r>
              <a:rPr kumimoji="1" lang="en-US" altLang="ja-JP" dirty="0"/>
              <a:t>PHC</a:t>
            </a:r>
            <a:r>
              <a:rPr kumimoji="1" lang="ja-JP" altLang="en-US" dirty="0"/>
              <a:t>にだけ当てはまる限界のように</a:t>
            </a:r>
            <a:r>
              <a:rPr kumimoji="1" lang="en-US" altLang="ja-JP" dirty="0"/>
              <a:t>『</a:t>
            </a:r>
            <a:r>
              <a:rPr kumimoji="1" lang="ja-JP" altLang="en-US" dirty="0"/>
              <a:t>真の統計量ではないと補足して理解する必要がある</a:t>
            </a:r>
            <a:r>
              <a:rPr kumimoji="1" lang="en-US" altLang="ja-JP" dirty="0"/>
              <a:t>』</a:t>
            </a:r>
            <a:r>
              <a:rPr kumimoji="1" lang="ja-JP" altLang="en-US" dirty="0"/>
              <a:t>と誤解を強いる文章構成は、不公平な論評と言わざるを得ません。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20</a:t>
            </a:fld>
            <a:endParaRPr kumimoji="1" lang="ja-JP" altLang="en-US"/>
          </a:p>
        </p:txBody>
      </p:sp>
    </p:spTree>
    <p:extLst>
      <p:ext uri="{BB962C8B-B14F-4D97-AF65-F5344CB8AC3E}">
        <p14:creationId xmlns:p14="http://schemas.microsoft.com/office/powerpoint/2010/main" val="2980913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すこし視点を変えます。小泉純一郎元総理大臣は原子力発電からの完全脱却論を主張しています。最終処分場が決まっていない原発はトイレなきマンションだと言います。プルトニューム</a:t>
            </a:r>
            <a:r>
              <a:rPr kumimoji="1" lang="en-US" altLang="ja-JP" dirty="0"/>
              <a:t>239</a:t>
            </a:r>
            <a:r>
              <a:rPr kumimoji="1" lang="ja-JP" altLang="en-US" dirty="0"/>
              <a:t>の半減期は</a:t>
            </a:r>
            <a:r>
              <a:rPr kumimoji="1" lang="en-US" altLang="ja-JP" dirty="0"/>
              <a:t>2</a:t>
            </a:r>
            <a:r>
              <a:rPr kumimoji="1" lang="ja-JP" altLang="en-US" dirty="0"/>
              <a:t>万</a:t>
            </a:r>
            <a:r>
              <a:rPr kumimoji="1" lang="en-US" altLang="ja-JP" dirty="0"/>
              <a:t>4</a:t>
            </a:r>
            <a:r>
              <a:rPr kumimoji="1" lang="ja-JP" altLang="en-US" dirty="0"/>
              <a:t>千年で、約</a:t>
            </a:r>
            <a:r>
              <a:rPr kumimoji="1" lang="en-US" altLang="ja-JP" dirty="0"/>
              <a:t>10</a:t>
            </a:r>
            <a:r>
              <a:rPr kumimoji="1" lang="ja-JP" altLang="en-US" dirty="0"/>
              <a:t>万年で安全になります。</a:t>
            </a:r>
            <a:endParaRPr kumimoji="1" lang="en-US" altLang="ja-JP" dirty="0"/>
          </a:p>
          <a:p>
            <a:endParaRPr lang="en-US" altLang="ja-JP" dirty="0"/>
          </a:p>
          <a:p>
            <a:r>
              <a:rPr kumimoji="1" lang="ja-JP" altLang="en-US" dirty="0"/>
              <a:t>　クロマニョン人という原始人は</a:t>
            </a:r>
            <a:r>
              <a:rPr kumimoji="1" lang="en-US" altLang="ja-JP" dirty="0"/>
              <a:t>4</a:t>
            </a:r>
            <a:r>
              <a:rPr kumimoji="1" lang="ja-JP" altLang="en-US" dirty="0"/>
              <a:t>万年ー</a:t>
            </a:r>
            <a:r>
              <a:rPr kumimoji="1" lang="en-US" altLang="ja-JP" dirty="0"/>
              <a:t>1</a:t>
            </a:r>
            <a:r>
              <a:rPr kumimoji="1" lang="ja-JP" altLang="en-US" dirty="0"/>
              <a:t>万年まえに生息していましたが、</a:t>
            </a:r>
            <a:r>
              <a:rPr kumimoji="1" lang="en-US" altLang="ja-JP" dirty="0"/>
              <a:t>10</a:t>
            </a:r>
            <a:r>
              <a:rPr kumimoji="1" lang="ja-JP" altLang="en-US" dirty="0"/>
              <a:t>万年はその倍以上期間です。数百年というほんの短い期間の人類の利便のために、その数百倍もの期間、危険物を子々孫々に背負わせていいのか？　この小泉元総理の主張は正しいと思います。しかし認められていません。</a:t>
            </a:r>
            <a:endParaRPr kumimoji="1" lang="en-US" altLang="ja-JP" dirty="0"/>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ある主張が認められるか否かは、正しさだけでなく、現状からの距離も重要です。小泉元首相の主張は正しいけれども、現状からとても遠い。有能な与党の政治家や官僚は、現状を大筋で認めねばなりません。国家を動かす現実政策とは、日々山積する懸案を卓越した調整能力で解決し続けることです。原発からの完全脱却などという大幅な変更は、それが正しいか否かとは当面関係なく、短期的には与党の政治家や官僚の選択肢にはなり得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非武装中立・自衛隊違憲を唱えて総理大臣になった村山富一氏も在任中に自衛隊を解散しませんでした。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21</a:t>
            </a:fld>
            <a:endParaRPr kumimoji="1" lang="ja-JP" altLang="en-US"/>
          </a:p>
        </p:txBody>
      </p:sp>
    </p:spTree>
    <p:extLst>
      <p:ext uri="{BB962C8B-B14F-4D97-AF65-F5344CB8AC3E}">
        <p14:creationId xmlns:p14="http://schemas.microsoft.com/office/powerpoint/2010/main" val="3047424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統計学の教程の変更も同様です。筆者ごときが教程の変更を主張しても、短期的には、大勢は動きません。よくて「傾聴の価値は認めるけれど、あなたしか言ってない」と言われるのが関の山です。それでも尚、教程の変更を主張し続けることは大切です。大幅な変更を唱える非主流の改革者が一定数存在するからこそ、長期的にみれば大きな変化が社会に生じるのです。</a:t>
            </a:r>
          </a:p>
          <a:p>
            <a:endParaRPr kumimoji="1" lang="en-US" altLang="ja-JP" dirty="0"/>
          </a:p>
          <a:p>
            <a:r>
              <a:rPr kumimoji="1" lang="ja-JP" altLang="en-US" dirty="0"/>
              <a:t>　「少し前までは、電車や飛行機の中に灰皿があったんだよ」と授業中に言うと、今の大学生は信じられないと笑います。性的マイノリティは、恥ずべきこと、投獄すらされた時代もありました。飲み会で、新入女子社員の肩を、上司が抱くのは普通の光景でした。</a:t>
            </a:r>
          </a:p>
          <a:p>
            <a:endParaRPr kumimoji="1" lang="en-US" altLang="ja-JP" dirty="0"/>
          </a:p>
          <a:p>
            <a:r>
              <a:rPr kumimoji="1" lang="ja-JP" altLang="en-US" dirty="0"/>
              <a:t>　変わらないように見えて、変わるときには、時代は急速に変わります。深刻な被害が出ているのですから、再現性問題がこのまま放置されることはあり得ません。「論文の採否を、主に</a:t>
            </a:r>
            <a:r>
              <a:rPr kumimoji="1" lang="en-US" altLang="ja-JP" dirty="0"/>
              <a:t>p</a:t>
            </a:r>
            <a:r>
              <a:rPr kumimoji="1" lang="ja-JP" altLang="en-US" dirty="0"/>
              <a:t>値が</a:t>
            </a:r>
            <a:r>
              <a:rPr kumimoji="1" lang="en-US" altLang="ja-JP" dirty="0"/>
              <a:t>5</a:t>
            </a:r>
            <a:r>
              <a:rPr kumimoji="1" lang="ja-JP" altLang="en-US" dirty="0"/>
              <a:t>％を切るか否かで判定していた時代があったんだよ」という笑い話が、授業中に語られる日が、きっと来ると、私は信じています。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22</a:t>
            </a:fld>
            <a:endParaRPr kumimoji="1" lang="ja-JP" altLang="en-US"/>
          </a:p>
        </p:txBody>
      </p:sp>
    </p:spTree>
    <p:extLst>
      <p:ext uri="{BB962C8B-B14F-4D97-AF65-F5344CB8AC3E}">
        <p14:creationId xmlns:p14="http://schemas.microsoft.com/office/powerpoint/2010/main" val="3318238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私が早稲田大学で担当している授業は、心理統計学の入門的授業です。しかも必修の授業です。信じる道ではなく、典型的な学問体系を講義するべきでないだろうかと悩んだこともありました。その懸念に関しては、有意性検定の概念を授業の中できちんと教えるという方針で対処しました。</a:t>
            </a:r>
            <a:endParaRPr kumimoji="1" lang="en-US" altLang="ja-JP" dirty="0"/>
          </a:p>
          <a:p>
            <a:endParaRPr lang="en-US" altLang="ja-JP" dirty="0"/>
          </a:p>
          <a:p>
            <a:r>
              <a:rPr kumimoji="1" lang="ja-JP" altLang="en-US" dirty="0"/>
              <a:t>　現在、統計学の多くの初等教育教程では有意性検定が教授されており、過去の論文にも使用されていますから、有意性検定の知識は、コミニュケーションの道具として、今なお必要です。</a:t>
            </a:r>
          </a:p>
          <a:p>
            <a:endParaRPr kumimoji="1" lang="en-US" altLang="ja-JP" dirty="0"/>
          </a:p>
          <a:p>
            <a:r>
              <a:rPr kumimoji="1" lang="ja-JP" altLang="en-US" dirty="0"/>
              <a:t>　また気の弱い学生さんは、豊田の前で検定をすることをためらうのではないだろうか。その自由を奪っていないだろうかとも心配しました。</a:t>
            </a:r>
            <a:r>
              <a:rPr lang="ja-JP" altLang="en-US" dirty="0"/>
              <a:t>有意性検定を否定している研究室の所属で、大学院生は差別されないだろうか</a:t>
            </a:r>
            <a:r>
              <a:rPr kumimoji="1" lang="ja-JP" altLang="en-US" dirty="0"/>
              <a:t>とも心配しました。</a:t>
            </a:r>
            <a:endParaRPr kumimoji="1" lang="en-US" altLang="ja-JP" dirty="0"/>
          </a:p>
          <a:p>
            <a:endParaRPr lang="en-US" altLang="ja-JP" dirty="0"/>
          </a:p>
          <a:p>
            <a:r>
              <a:rPr kumimoji="1" lang="ja-JP" altLang="en-US" dirty="0"/>
              <a:t>私はこう考えます。自身の教え子たちには、頼まれたら有意性検定の講義して欲しい、統計学の主流派に留まっていて欲しいと願っています。原発からの完全脱却論を主張している小泉元総理もご子息進次郎氏に同じ主張をして欲しいとは思っていないでしょう。それといっし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23</a:t>
            </a:fld>
            <a:endParaRPr kumimoji="1" lang="ja-JP" altLang="en-US"/>
          </a:p>
        </p:txBody>
      </p:sp>
    </p:spTree>
    <p:extLst>
      <p:ext uri="{BB962C8B-B14F-4D97-AF65-F5344CB8AC3E}">
        <p14:creationId xmlns:p14="http://schemas.microsoft.com/office/powerpoint/2010/main" val="2721504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統計学における入門教程の変更は大テーマです。それを広めるためには、政治力すら必要とします。しかし私には、政治的運動に対する興味が全くありません。また、そのことを残念にも思いません。</a:t>
            </a:r>
          </a:p>
          <a:p>
            <a:endParaRPr kumimoji="1" lang="en-US" altLang="ja-JP" dirty="0"/>
          </a:p>
          <a:p>
            <a:r>
              <a:rPr kumimoji="1" lang="ja-JP" altLang="en-US" dirty="0"/>
              <a:t>　しかし有意性検定を中心とした欠点の多い現在の統計学の入門教程がそのまま放置されることはないでしょう。いつの日か統計学の入門教程の欠点が改良されるでしょう。</a:t>
            </a:r>
            <a:endParaRPr kumimoji="1" lang="en-US" altLang="ja-JP" dirty="0"/>
          </a:p>
          <a:p>
            <a:endParaRPr lang="en-US" altLang="ja-JP" dirty="0"/>
          </a:p>
          <a:p>
            <a:r>
              <a:rPr kumimoji="1" lang="ja-JP" altLang="en-US" dirty="0"/>
              <a:t>　そのとき「そういえば同じようなことを主張していた研究者が日本の早稲田にいた」と未来の同胞に気づいてもらえれば本望です。その日のために、自身の主張をまとめた</a:t>
            </a:r>
            <a:r>
              <a:rPr kumimoji="1" lang="en-US" altLang="ja-JP" dirty="0"/>
              <a:t>2</a:t>
            </a:r>
            <a:r>
              <a:rPr kumimoji="1" lang="ja-JP" altLang="en-US" dirty="0"/>
              <a:t>冊の書籍を </a:t>
            </a:r>
            <a:r>
              <a:rPr kumimoji="1" lang="en-US" altLang="ja-JP" dirty="0"/>
              <a:t>Springer Nature </a:t>
            </a:r>
            <a:r>
              <a:rPr kumimoji="1" lang="ja-JP" altLang="en-US" dirty="0"/>
              <a:t>から公刊しておきました。</a:t>
            </a:r>
          </a:p>
          <a:p>
            <a:endParaRPr kumimoji="1" lang="en-US" altLang="ja-JP" dirty="0"/>
          </a:p>
          <a:p>
            <a:r>
              <a:rPr kumimoji="1" lang="ja-JP" altLang="en-US" dirty="0"/>
              <a:t>　私の話はここまでです、ご清聴いただき、ありがとうございました。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24</a:t>
            </a:fld>
            <a:endParaRPr kumimoji="1" lang="ja-JP" altLang="en-US"/>
          </a:p>
        </p:txBody>
      </p:sp>
    </p:spTree>
    <p:extLst>
      <p:ext uri="{BB962C8B-B14F-4D97-AF65-F5344CB8AC3E}">
        <p14:creationId xmlns:p14="http://schemas.microsoft.com/office/powerpoint/2010/main" val="382883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早稲田大学の豊田</a:t>
            </a:r>
            <a:r>
              <a:rPr kumimoji="1" lang="ja-JP" altLang="en-US"/>
              <a:t>秀樹と申します。</a:t>
            </a:r>
            <a:endParaRPr kumimoji="1" lang="ja-JP" altLang="en-US" dirty="0"/>
          </a:p>
          <a:p>
            <a:endParaRPr kumimoji="1" lang="ja-JP" altLang="en-US" dirty="0"/>
          </a:p>
          <a:p>
            <a:r>
              <a:rPr kumimoji="1" lang="ja-JP" altLang="en-US" dirty="0"/>
              <a:t>このたびは栄えある「日本テスト学会賞」という名誉ある賞を賜り、誠に光栄に存じます。関係者の皆様のご指導とご支援に心より感謝申し上げます。これを励みに、さらに精進してまいります。誠にありがとうございました。</a:t>
            </a:r>
          </a:p>
          <a:p>
            <a:endParaRPr kumimoji="1" lang="ja-JP" altLang="en-US" dirty="0"/>
          </a:p>
          <a:p>
            <a:r>
              <a:rPr kumimoji="1" lang="ja-JP" altLang="en-US" dirty="0"/>
              <a:t>私はテスト理論を専門の</a:t>
            </a:r>
            <a:r>
              <a:rPr kumimoji="1" lang="en-US" altLang="ja-JP" dirty="0"/>
              <a:t>1</a:t>
            </a:r>
            <a:r>
              <a:rPr kumimoji="1" lang="ja-JP" altLang="en-US" dirty="0"/>
              <a:t>つとしております。実際のテストの運用に関しましては、日本経済新聞社が主催している日経</a:t>
            </a:r>
            <a:r>
              <a:rPr kumimoji="1" lang="en-US" altLang="ja-JP" dirty="0"/>
              <a:t>TEST</a:t>
            </a:r>
            <a:r>
              <a:rPr kumimoji="1" lang="ja-JP" altLang="en-US" dirty="0"/>
              <a:t>の立ち上げに参加し、現在まで</a:t>
            </a:r>
            <a:r>
              <a:rPr kumimoji="1" lang="en-US" altLang="ja-JP" dirty="0"/>
              <a:t>15</a:t>
            </a:r>
            <a:r>
              <a:rPr kumimoji="1" lang="ja-JP" altLang="en-US" dirty="0"/>
              <a:t>年間ほど数理的な分析を担当して来ました。日経</a:t>
            </a:r>
            <a:r>
              <a:rPr kumimoji="1" lang="en-US" altLang="ja-JP" dirty="0"/>
              <a:t>TEST</a:t>
            </a:r>
            <a:r>
              <a:rPr kumimoji="1" lang="ja-JP" altLang="en-US" dirty="0"/>
              <a:t>のような経済的な内容の試験は、項目ドリフトが激しいという運用上の難しさがあります。当初は、この記念公演において、その苦労話や、項目ドリフトに対する独自の数理的な工夫の話をしようと計画していました。しかしテスト運用には 日経</a:t>
            </a:r>
            <a:r>
              <a:rPr kumimoji="1" lang="en-US" altLang="ja-JP" dirty="0"/>
              <a:t>TEST</a:t>
            </a:r>
            <a:r>
              <a:rPr kumimoji="1" lang="ja-JP" altLang="en-US" dirty="0"/>
              <a:t>に限らず、話してはいけないことが沢山あります。それはテスト理論の宿命です。気を使いながら話すのは良くないので、本公演ではテスト運用の実践的な話をすることは断念いたしました。</a:t>
            </a:r>
          </a:p>
          <a:p>
            <a:endParaRPr kumimoji="1" lang="ja-JP" altLang="en-US" dirty="0"/>
          </a:p>
          <a:p>
            <a:r>
              <a:rPr kumimoji="1" lang="ja-JP" altLang="en-US" dirty="0"/>
              <a:t>では動画をお願いいたします。</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25</a:t>
            </a:fld>
            <a:endParaRPr kumimoji="1" lang="ja-JP" altLang="en-US"/>
          </a:p>
        </p:txBody>
      </p:sp>
    </p:spTree>
    <p:extLst>
      <p:ext uri="{BB962C8B-B14F-4D97-AF65-F5344CB8AC3E}">
        <p14:creationId xmlns:p14="http://schemas.microsoft.com/office/powerpoint/2010/main" val="305274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以下のような例を考えます。</a:t>
            </a:r>
            <a:endParaRPr kumimoji="1" lang="en-US" altLang="ja-JP" dirty="0"/>
          </a:p>
          <a:p>
            <a:endParaRPr kumimoji="1" lang="en-US" altLang="ja-JP" dirty="0"/>
          </a:p>
          <a:p>
            <a:r>
              <a:rPr kumimoji="1" lang="ja-JP" altLang="en-US" dirty="0"/>
              <a:t>ある新型ウィルスに対する治療薬の開発を行っています。この病気は、発症から起算して平均</a:t>
            </a:r>
            <a:r>
              <a:rPr kumimoji="1" lang="en-US" altLang="ja-JP" dirty="0"/>
              <a:t>15.0</a:t>
            </a:r>
            <a:r>
              <a:rPr kumimoji="1" lang="ja-JP" altLang="en-US" dirty="0"/>
              <a:t>日</a:t>
            </a:r>
            <a:r>
              <a:rPr lang="ja-JP" altLang="en-US" dirty="0"/>
              <a:t>間</a:t>
            </a:r>
            <a:r>
              <a:rPr kumimoji="1" lang="ja-JP" altLang="en-US" dirty="0"/>
              <a:t>で抗原検査の結果が陰性になります。治験に参加してくれた患者に新薬Ａを投与してから陰性になるまでの日数が表</a:t>
            </a:r>
            <a:r>
              <a:rPr kumimoji="1" lang="en-US" altLang="ja-JP" dirty="0"/>
              <a:t>1.1</a:t>
            </a:r>
            <a:r>
              <a:rPr kumimoji="1" lang="ja-JP" altLang="en-US" dirty="0"/>
              <a:t>です。</a:t>
            </a:r>
            <a:endParaRPr kumimoji="1" lang="en-US" altLang="ja-JP" dirty="0"/>
          </a:p>
          <a:p>
            <a:r>
              <a:rPr kumimoji="1" lang="ja-JP" altLang="en-US" dirty="0"/>
              <a:t>この新薬には効果があるといえるでしょうか。</a:t>
            </a:r>
          </a:p>
          <a:p>
            <a:endParaRPr kumimoji="1" lang="ja-JP" altLang="en-US" dirty="0"/>
          </a:p>
          <a:p>
            <a:r>
              <a:rPr kumimoji="1" lang="ja-JP" altLang="en-US" dirty="0"/>
              <a:t>有意性検定による結論の文章は、たとえば</a:t>
            </a:r>
          </a:p>
          <a:p>
            <a:endParaRPr kumimoji="1" lang="ja-JP" altLang="en-US" dirty="0"/>
          </a:p>
          <a:p>
            <a:r>
              <a:rPr kumimoji="1" lang="ja-JP" altLang="en-US" dirty="0"/>
              <a:t>新薬</a:t>
            </a:r>
            <a:r>
              <a:rPr kumimoji="1" lang="en-US" altLang="ja-JP" dirty="0"/>
              <a:t>A</a:t>
            </a:r>
            <a:r>
              <a:rPr kumimoji="1" lang="ja-JP" altLang="en-US" dirty="0"/>
              <a:t>を投与された患者が陰性になるまでの平均日数は</a:t>
            </a:r>
            <a:r>
              <a:rPr kumimoji="1" lang="en-US" altLang="ja-JP" dirty="0"/>
              <a:t>15</a:t>
            </a:r>
            <a:r>
              <a:rPr kumimoji="1" lang="ja-JP" altLang="en-US" dirty="0"/>
              <a:t>日より有意に短い。</a:t>
            </a:r>
          </a:p>
          <a:p>
            <a:r>
              <a:rPr kumimoji="1" lang="ja-JP" altLang="en-US" dirty="0"/>
              <a:t>統計的検定の結果、</a:t>
            </a:r>
            <a:r>
              <a:rPr kumimoji="1" lang="en-US" altLang="ja-JP" dirty="0"/>
              <a:t>p&lt;0.05 </a:t>
            </a:r>
            <a:r>
              <a:rPr kumimoji="1" lang="ja-JP" altLang="en-US" dirty="0"/>
              <a:t>であり、有意な差が認められた。</a:t>
            </a:r>
          </a:p>
          <a:p>
            <a:endParaRPr kumimoji="1" lang="ja-JP" altLang="en-US" dirty="0"/>
          </a:p>
          <a:p>
            <a:r>
              <a:rPr kumimoji="1" lang="ja-JP" altLang="en-US" dirty="0"/>
              <a:t>などです。論文や学会報告にてよく見る表現です。「有意に短い」とか「有意な差が認められた」とか「</a:t>
            </a:r>
            <a:r>
              <a:rPr kumimoji="1" lang="en-US" altLang="ja-JP" dirty="0"/>
              <a:t> p&lt;0.05 </a:t>
            </a:r>
            <a:r>
              <a:rPr kumimoji="1" lang="ja-JP" altLang="en-US" dirty="0"/>
              <a:t>」がキーワードです。</a:t>
            </a:r>
          </a:p>
          <a:p>
            <a:endParaRPr kumimoji="1" lang="en-US" altLang="ja-JP" dirty="0"/>
          </a:p>
          <a:p>
            <a:r>
              <a:rPr kumimoji="1" lang="ja-JP" altLang="en-US" dirty="0"/>
              <a:t>講演者はこのような表現をやめようと主張しています。</a:t>
            </a:r>
            <a:endParaRPr kumimoji="1" lang="en-US" altLang="ja-JP" dirty="0"/>
          </a:p>
          <a:p>
            <a:r>
              <a:rPr kumimoji="1" lang="ja-JP" altLang="en-US" dirty="0"/>
              <a:t>ではどうしたら良いでしょうか。</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3</a:t>
            </a:fld>
            <a:endParaRPr kumimoji="1" lang="ja-JP" altLang="en-US"/>
          </a:p>
        </p:txBody>
      </p:sp>
    </p:spTree>
    <p:extLst>
      <p:ext uri="{BB962C8B-B14F-4D97-AF65-F5344CB8AC3E}">
        <p14:creationId xmlns:p14="http://schemas.microsoft.com/office/powerpoint/2010/main" val="271870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「陰性になるまでの平均日数は</a:t>
            </a:r>
            <a:r>
              <a:rPr kumimoji="1" lang="en-US" altLang="ja-JP" dirty="0"/>
              <a:t>14</a:t>
            </a:r>
            <a:r>
              <a:rPr kumimoji="1" lang="ja-JP" altLang="en-US" dirty="0"/>
              <a:t>日より短い」</a:t>
            </a:r>
          </a:p>
          <a:p>
            <a:r>
              <a:rPr kumimoji="1" lang="ja-JP" altLang="en-US" dirty="0"/>
              <a:t>という主張は</a:t>
            </a:r>
            <a:r>
              <a:rPr kumimoji="1" lang="en-US" altLang="ja-JP" dirty="0"/>
              <a:t>99.1</a:t>
            </a:r>
            <a:r>
              <a:rPr kumimoji="1" lang="ja-JP" altLang="en-US" dirty="0"/>
              <a:t>％正しい。</a:t>
            </a:r>
            <a:r>
              <a:rPr kumimoji="1" lang="en-US" altLang="ja-JP" dirty="0"/>
              <a:t>99.1</a:t>
            </a:r>
            <a:r>
              <a:rPr kumimoji="1" lang="ja-JP" altLang="en-US" dirty="0"/>
              <a:t>％の確信をもてる。　あるいは</a:t>
            </a:r>
          </a:p>
          <a:p>
            <a:r>
              <a:rPr kumimoji="1" lang="ja-JP" altLang="en-US" dirty="0"/>
              <a:t>「陰性になるまでの平均日数は</a:t>
            </a:r>
            <a:r>
              <a:rPr kumimoji="1" lang="en-US" altLang="ja-JP" dirty="0"/>
              <a:t>12</a:t>
            </a:r>
            <a:r>
              <a:rPr kumimoji="1" lang="ja-JP" altLang="en-US" dirty="0"/>
              <a:t>日より短い」</a:t>
            </a:r>
          </a:p>
          <a:p>
            <a:r>
              <a:rPr kumimoji="1" lang="ja-JP" altLang="en-US" dirty="0"/>
              <a:t>という主張は</a:t>
            </a:r>
            <a:r>
              <a:rPr kumimoji="1" lang="en-US" altLang="ja-JP" dirty="0"/>
              <a:t>99.6</a:t>
            </a:r>
            <a:r>
              <a:rPr kumimoji="1" lang="ja-JP" altLang="en-US" dirty="0"/>
              <a:t>％間違っている。　などと分析結果を示します。</a:t>
            </a:r>
          </a:p>
          <a:p>
            <a:endParaRPr kumimoji="1" lang="ja-JP" altLang="en-US" dirty="0"/>
          </a:p>
          <a:p>
            <a:r>
              <a:rPr kumimoji="1" lang="ja-JP" altLang="en-US" dirty="0"/>
              <a:t>　この表現は表</a:t>
            </a:r>
            <a:r>
              <a:rPr kumimoji="1" lang="en-US" altLang="ja-JP" dirty="0"/>
              <a:t>5.1</a:t>
            </a:r>
            <a:r>
              <a:rPr kumimoji="1" lang="ja-JP" altLang="en-US" dirty="0"/>
              <a:t>に基づいています 。表</a:t>
            </a:r>
            <a:r>
              <a:rPr kumimoji="1" lang="en-US" altLang="ja-JP" dirty="0"/>
              <a:t>5.1</a:t>
            </a:r>
            <a:r>
              <a:rPr kumimoji="1" lang="ja-JP" altLang="en-US" dirty="0"/>
              <a:t>を</a:t>
            </a:r>
            <a:r>
              <a:rPr kumimoji="1" lang="en-US" altLang="ja-JP" dirty="0"/>
              <a:t>PHC</a:t>
            </a:r>
            <a:r>
              <a:rPr kumimoji="1" lang="ja-JP" altLang="en-US" dirty="0"/>
              <a:t>テーブルと言います。 </a:t>
            </a:r>
          </a:p>
          <a:p>
            <a:r>
              <a:rPr kumimoji="1" lang="ja-JP" altLang="en-US" dirty="0"/>
              <a:t>この</a:t>
            </a:r>
            <a:r>
              <a:rPr kumimoji="1" lang="en-US" altLang="ja-JP" dirty="0"/>
              <a:t>PHC</a:t>
            </a:r>
            <a:r>
              <a:rPr kumimoji="1" lang="ja-JP" altLang="en-US" dirty="0"/>
              <a:t>テーブルは 「母平均</a:t>
            </a:r>
            <a:r>
              <a:rPr kumimoji="1" lang="en-US" altLang="ja-JP" dirty="0"/>
              <a:t>μ</a:t>
            </a:r>
            <a:r>
              <a:rPr kumimoji="1" lang="ja-JP" altLang="en-US" dirty="0"/>
              <a:t>が </a:t>
            </a:r>
            <a:r>
              <a:rPr kumimoji="1" lang="en-US" altLang="ja-JP" dirty="0"/>
              <a:t>c</a:t>
            </a:r>
            <a:r>
              <a:rPr kumimoji="1" lang="ja-JP" altLang="en-US" dirty="0"/>
              <a:t>よりも小さい」という言明の正しさを</a:t>
            </a:r>
          </a:p>
          <a:p>
            <a:r>
              <a:rPr kumimoji="1" lang="en-US" altLang="ja-JP" dirty="0"/>
              <a:t>c</a:t>
            </a:r>
            <a:r>
              <a:rPr kumimoji="1" lang="ja-JP" altLang="en-US" dirty="0"/>
              <a:t>を</a:t>
            </a:r>
            <a:r>
              <a:rPr kumimoji="1" lang="en-US" altLang="ja-JP" dirty="0"/>
              <a:t>11.5</a:t>
            </a:r>
            <a:r>
              <a:rPr kumimoji="1" lang="ja-JP" altLang="en-US" dirty="0"/>
              <a:t>日から</a:t>
            </a:r>
            <a:r>
              <a:rPr kumimoji="1" lang="en-US" altLang="ja-JP" dirty="0"/>
              <a:t>15</a:t>
            </a:r>
            <a:r>
              <a:rPr kumimoji="1" lang="ja-JP" altLang="en-US" dirty="0"/>
              <a:t>日まで、半日刻みで表現しています。 </a:t>
            </a:r>
            <a:endParaRPr kumimoji="1" lang="en-US" altLang="ja-JP" dirty="0"/>
          </a:p>
          <a:p>
            <a:endParaRPr kumimoji="1" lang="ja-JP" altLang="en-US" dirty="0"/>
          </a:p>
          <a:p>
            <a:r>
              <a:rPr kumimoji="1" lang="ja-JP" altLang="en-US" dirty="0"/>
              <a:t>　例えば</a:t>
            </a:r>
            <a:r>
              <a:rPr kumimoji="1" lang="en-US" altLang="ja-JP" dirty="0"/>
              <a:t>c</a:t>
            </a:r>
            <a:r>
              <a:rPr kumimoji="1" lang="ja-JP" altLang="en-US" dirty="0"/>
              <a:t>＝</a:t>
            </a:r>
            <a:r>
              <a:rPr kumimoji="1" lang="en-US" altLang="ja-JP" dirty="0"/>
              <a:t>14</a:t>
            </a:r>
            <a:r>
              <a:rPr kumimoji="1" lang="ja-JP" altLang="en-US" dirty="0"/>
              <a:t>の列を見ると</a:t>
            </a:r>
            <a:r>
              <a:rPr kumimoji="1" lang="en-US" altLang="ja-JP" dirty="0"/>
              <a:t>0.991</a:t>
            </a:r>
            <a:r>
              <a:rPr kumimoji="1" lang="ja-JP" altLang="en-US" dirty="0"/>
              <a:t>と書いてあります。</a:t>
            </a:r>
            <a:endParaRPr kumimoji="1" lang="en-US" altLang="ja-JP" dirty="0"/>
          </a:p>
          <a:p>
            <a:r>
              <a:rPr kumimoji="1" lang="ja-JP" altLang="en-US" dirty="0"/>
              <a:t>これは母平均が</a:t>
            </a:r>
            <a:r>
              <a:rPr kumimoji="1" lang="en-US" altLang="ja-JP" dirty="0"/>
              <a:t>14</a:t>
            </a:r>
            <a:r>
              <a:rPr kumimoji="1" lang="ja-JP" altLang="en-US" dirty="0"/>
              <a:t>日よりも短いという主張が</a:t>
            </a:r>
            <a:r>
              <a:rPr kumimoji="1" lang="en-US" altLang="ja-JP" dirty="0"/>
              <a:t>99.1%</a:t>
            </a:r>
            <a:r>
              <a:rPr kumimoji="1" lang="ja-JP" altLang="en-US" dirty="0"/>
              <a:t>正しいことを示しています。</a:t>
            </a:r>
            <a:r>
              <a:rPr lang="ja-JP" altLang="en-US" dirty="0"/>
              <a:t>言い換えるなら「平均的に</a:t>
            </a:r>
            <a:r>
              <a:rPr lang="en-US" altLang="ja-JP" dirty="0"/>
              <a:t>1</a:t>
            </a:r>
            <a:r>
              <a:rPr lang="ja-JP" altLang="en-US" dirty="0"/>
              <a:t>日以上早く陰性になることに</a:t>
            </a:r>
            <a:r>
              <a:rPr lang="en-US" altLang="ja-JP" dirty="0"/>
              <a:t>99.1</a:t>
            </a:r>
            <a:r>
              <a:rPr lang="ja-JP" altLang="en-US" dirty="0"/>
              <a:t>％の確信を持てる薬だ」という解釈です。</a:t>
            </a:r>
            <a:endParaRPr kumimoji="1" lang="ja-JP" altLang="en-US" dirty="0"/>
          </a:p>
          <a:p>
            <a:endParaRPr kumimoji="1" lang="en-US" altLang="ja-JP" dirty="0"/>
          </a:p>
          <a:p>
            <a:r>
              <a:rPr kumimoji="1" lang="ja-JP" altLang="en-US" dirty="0"/>
              <a:t>　図</a:t>
            </a:r>
            <a:r>
              <a:rPr kumimoji="1" lang="en-US" altLang="ja-JP" dirty="0"/>
              <a:t>5.2</a:t>
            </a:r>
            <a:r>
              <a:rPr kumimoji="1" lang="ja-JP" altLang="en-US" dirty="0"/>
              <a:t>は 表</a:t>
            </a:r>
            <a:r>
              <a:rPr kumimoji="1" lang="en-US" altLang="ja-JP" dirty="0"/>
              <a:t>5.1</a:t>
            </a:r>
            <a:r>
              <a:rPr kumimoji="1" lang="ja-JP" altLang="en-US" dirty="0"/>
              <a:t>を 曲線で表現した曲線です。 </a:t>
            </a:r>
            <a:r>
              <a:rPr kumimoji="1" lang="en-US" altLang="ja-JP" dirty="0"/>
              <a:t>PHC</a:t>
            </a:r>
            <a:r>
              <a:rPr kumimoji="1" lang="ja-JP" altLang="en-US" dirty="0"/>
              <a:t>曲線と呼びます。</a:t>
            </a:r>
            <a:r>
              <a:rPr kumimoji="1" lang="en-US" altLang="ja-JP" dirty="0"/>
              <a:t> PHC</a:t>
            </a:r>
            <a:r>
              <a:rPr kumimoji="1" lang="ja-JP" altLang="en-US" dirty="0"/>
              <a:t>曲線は、</a:t>
            </a:r>
            <a:r>
              <a:rPr lang="en-US" altLang="ja-JP" dirty="0"/>
              <a:t>PHC</a:t>
            </a:r>
            <a:r>
              <a:rPr lang="ja-JP" altLang="en-US" dirty="0"/>
              <a:t>テーブルを視覚的に理解するために利用します</a:t>
            </a:r>
            <a:endParaRPr kumimoji="1" lang="ja-JP" altLang="en-US" dirty="0"/>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4</a:t>
            </a:fld>
            <a:endParaRPr kumimoji="1" lang="ja-JP" altLang="en-US"/>
          </a:p>
        </p:txBody>
      </p:sp>
    </p:spTree>
    <p:extLst>
      <p:ext uri="{BB962C8B-B14F-4D97-AF65-F5344CB8AC3E}">
        <p14:creationId xmlns:p14="http://schemas.microsoft.com/office/powerpoint/2010/main" val="316874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a:t>
            </a:r>
            <a:r>
              <a:rPr kumimoji="1" lang="en-US" altLang="ja-JP" dirty="0"/>
              <a:t>5%</a:t>
            </a:r>
            <a:r>
              <a:rPr kumimoji="1" lang="ja-JP" altLang="en-US" dirty="0"/>
              <a:t>水準で有意であるとはどういうことなのでしょうか 。それは</a:t>
            </a:r>
            <a:endParaRPr kumimoji="1" lang="en-US" altLang="ja-JP" dirty="0"/>
          </a:p>
          <a:p>
            <a:r>
              <a:rPr kumimoji="1" lang="ja-JP" altLang="en-US" dirty="0"/>
              <a:t>「陰性になるまでの期間が旧薬と同じと仮定すると、検定統計量が、これ以上甚だしい値になる確率は</a:t>
            </a:r>
            <a:r>
              <a:rPr kumimoji="1" lang="en-US" altLang="ja-JP" dirty="0"/>
              <a:t>5</a:t>
            </a:r>
            <a:r>
              <a:rPr kumimoji="1" lang="ja-JP" altLang="en-US" dirty="0"/>
              <a:t>％以下である。」ということです。</a:t>
            </a:r>
            <a:endParaRPr kumimoji="1" lang="en-US" altLang="ja-JP" dirty="0"/>
          </a:p>
          <a:p>
            <a:endParaRPr kumimoji="1" lang="ja-JP" altLang="en-US" dirty="0"/>
          </a:p>
          <a:p>
            <a:r>
              <a:rPr kumimoji="1" lang="ja-JP" altLang="en-US" dirty="0"/>
              <a:t>　この考え方は 間接的できわめて難解です。早稲田大学でさえ、ついていけずに、統計学が嫌いになる学生がいます。有意性検定は複雑で統計学の普及を妨げています。</a:t>
            </a:r>
            <a:r>
              <a:rPr lang="ja-JP" altLang="en-US" dirty="0"/>
              <a:t>理由は忘れてしまい、とにかく</a:t>
            </a:r>
            <a:r>
              <a:rPr kumimoji="1" lang="en-US" altLang="ja-JP" dirty="0"/>
              <a:t>5%</a:t>
            </a:r>
            <a:r>
              <a:rPr kumimoji="1" lang="ja-JP" altLang="en-US" dirty="0"/>
              <a:t>を下回わることを目指</a:t>
            </a:r>
            <a:r>
              <a:rPr lang="ja-JP" altLang="en-US" dirty="0"/>
              <a:t>して</a:t>
            </a:r>
            <a:r>
              <a:rPr kumimoji="1" lang="ja-JP" altLang="en-US" dirty="0"/>
              <a:t>卒業研究をしてしまう学生も少なくありません。</a:t>
            </a:r>
          </a:p>
          <a:p>
            <a:endParaRPr kumimoji="1" lang="en-US" altLang="ja-JP" dirty="0"/>
          </a:p>
          <a:p>
            <a:r>
              <a:rPr kumimoji="1" lang="ja-JP" altLang="en-US" dirty="0"/>
              <a:t>　誤解する人、理解できない学生が悪いのでしょうか。いいえ違います。統計学の発展のためには、統計学がユーザーにもっと優しい教程を用意すべきなのです。</a:t>
            </a:r>
            <a:r>
              <a:rPr kumimoji="1" lang="en-US" altLang="ja-JP" dirty="0"/>
              <a:t>PHC</a:t>
            </a:r>
            <a:r>
              <a:rPr kumimoji="1" lang="ja-JP" altLang="en-US" dirty="0"/>
              <a:t>を用いれば、そんな複雑な解釈は必要ありません。</a:t>
            </a:r>
            <a:endParaRPr kumimoji="1" lang="en-US" altLang="ja-JP" dirty="0"/>
          </a:p>
          <a:p>
            <a:endParaRPr lang="en-US" altLang="ja-JP" dirty="0"/>
          </a:p>
          <a:p>
            <a:r>
              <a:rPr kumimoji="1" lang="ja-JP" altLang="en-US" dirty="0"/>
              <a:t>「陰性になるまでの平均日数は</a:t>
            </a:r>
            <a:r>
              <a:rPr kumimoji="1" lang="en-US" altLang="ja-JP" dirty="0"/>
              <a:t>14</a:t>
            </a:r>
            <a:r>
              <a:rPr kumimoji="1" lang="ja-JP" altLang="en-US" dirty="0"/>
              <a:t>日より短い」という主張は</a:t>
            </a:r>
            <a:r>
              <a:rPr kumimoji="1" lang="en-US" altLang="ja-JP" dirty="0"/>
              <a:t>99.1</a:t>
            </a:r>
            <a:r>
              <a:rPr kumimoji="1" lang="ja-JP" altLang="en-US" dirty="0"/>
              <a:t>％正しい。</a:t>
            </a:r>
            <a:r>
              <a:rPr kumimoji="1" lang="en-US" altLang="ja-JP" dirty="0"/>
              <a:t>99.1</a:t>
            </a:r>
            <a:r>
              <a:rPr kumimoji="1" lang="ja-JP" altLang="en-US" dirty="0"/>
              <a:t>％の確信をもてる。これは言葉のままの、日常会話です。素直で小学生にだって理解できます。誤解の余地がありません。</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5</a:t>
            </a:fld>
            <a:endParaRPr kumimoji="1" lang="ja-JP" altLang="en-US"/>
          </a:p>
        </p:txBody>
      </p:sp>
    </p:spTree>
    <p:extLst>
      <p:ext uri="{BB962C8B-B14F-4D97-AF65-F5344CB8AC3E}">
        <p14:creationId xmlns:p14="http://schemas.microsoft.com/office/powerpoint/2010/main" val="3224450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ja-JP" altLang="en-US" dirty="0"/>
              <a:t>　結果が分かりにくいだけではありません。有意性検定の結論の出し方は、誤用を誘発する宿命的構造を有しています。 「有意な差が認められた」としても、それは学問発展のための必要条件に過ぎないからです。</a:t>
            </a:r>
            <a:endParaRPr kumimoji="1" lang="en-US" altLang="ja-JP" dirty="0"/>
          </a:p>
          <a:p>
            <a:endParaRPr lang="en-US" altLang="ja-JP" dirty="0"/>
          </a:p>
          <a:p>
            <a:r>
              <a:rPr kumimoji="1" lang="ja-JP" altLang="en-US" dirty="0"/>
              <a:t>　帰無仮説が棄却できても、 「短縮期間がゼロではない」ことを示しただけであり。それが学問の発展に寄与する短縮であるとはがぎりません。陰性になるまでの期間は</a:t>
            </a:r>
            <a:r>
              <a:rPr kumimoji="1" lang="en-US" altLang="ja-JP" dirty="0"/>
              <a:t>3</a:t>
            </a:r>
            <a:r>
              <a:rPr lang="ja-JP" altLang="en-US" dirty="0"/>
              <a:t>秒短縮されても、帰無仮説は偽なのです。もちろん</a:t>
            </a:r>
            <a:r>
              <a:rPr lang="en-US" altLang="ja-JP" dirty="0"/>
              <a:t>3</a:t>
            </a:r>
            <a:r>
              <a:rPr lang="ja-JP" altLang="en-US" dirty="0"/>
              <a:t>秒の短縮は医学の進歩に何の貢献もしません。</a:t>
            </a:r>
            <a:endParaRPr lang="en-US" altLang="ja-JP" dirty="0"/>
          </a:p>
          <a:p>
            <a:endParaRPr kumimoji="1" lang="en-US" altLang="ja-JP" dirty="0"/>
          </a:p>
          <a:p>
            <a:r>
              <a:rPr kumimoji="1" lang="ja-JP" altLang="en-US" dirty="0"/>
              <a:t>　科学に対する有意性検定の大きな罪は「学問発展のための必要条件を確認すれば論文は査読を通る」という誤った文化を定着させたことです。必要条件をクリアしているけれど、学問発展に寄与しない論文があの手この手で学術雑誌に掲載されてしまいます、この行為を</a:t>
            </a:r>
            <a:r>
              <a:rPr kumimoji="1" lang="en-US" altLang="ja-JP" dirty="0"/>
              <a:t>P</a:t>
            </a:r>
            <a:r>
              <a:rPr kumimoji="1" lang="ja-JP" altLang="en-US" dirty="0"/>
              <a:t>ハッキングと総称しています。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6</a:t>
            </a:fld>
            <a:endParaRPr kumimoji="1" lang="ja-JP" altLang="en-US"/>
          </a:p>
        </p:txBody>
      </p:sp>
    </p:spTree>
    <p:extLst>
      <p:ext uri="{BB962C8B-B14F-4D97-AF65-F5344CB8AC3E}">
        <p14:creationId xmlns:p14="http://schemas.microsoft.com/office/powerpoint/2010/main" val="71340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有意性検定の結果が有意であることを根拠に学術論文を公刊し続けると、遠からず統計的に有意でも学術的に無意味な論文の比率が増えてしまいます。そのような性質が </a:t>
            </a:r>
            <a:r>
              <a:rPr kumimoji="1" lang="en-US" altLang="ja-JP" dirty="0"/>
              <a:t>p </a:t>
            </a:r>
            <a:r>
              <a:rPr kumimoji="1" lang="ja-JP" altLang="en-US" dirty="0"/>
              <a:t>値にはあります。何故でしょうか。それはアダムスミスが国富論で論じた神の見えざる手が作用するためです。</a:t>
            </a:r>
          </a:p>
          <a:p>
            <a:endParaRPr kumimoji="1" lang="en-US" altLang="ja-JP" dirty="0"/>
          </a:p>
          <a:p>
            <a:r>
              <a:rPr kumimoji="1" lang="ja-JP" altLang="en-US" dirty="0"/>
              <a:t>　データが少ないと、有意差は得られにくくなります。論文が発表できないと、研究が無駄になります。データを膨大に収集すると、無意味な差でも有意差は得られます。もし学術的</a:t>
            </a:r>
            <a:r>
              <a:rPr lang="ja-JP" altLang="en-US" dirty="0"/>
              <a:t>に</a:t>
            </a:r>
            <a:r>
              <a:rPr kumimoji="1" lang="ja-JP" altLang="en-US" dirty="0"/>
              <a:t>価値がある研究ができれば、データが少なくても、有意差は得られます。しかし価値のある研究をすることは、一種の創造的偉業です。データ収集の手間とは、比較にならないくらい高コストです。学術的創造より、データ収集のほうが、明らかに低コストです。ただし研究者は、データ数</a:t>
            </a:r>
            <a:r>
              <a:rPr kumimoji="1" lang="en-US" altLang="ja-JP" dirty="0"/>
              <a:t>n </a:t>
            </a:r>
            <a:r>
              <a:rPr kumimoji="1" lang="ja-JP" altLang="en-US" dirty="0"/>
              <a:t>を決めることができます。この状況下で、研究者集団は、有意差あり・なし、つまり発表できた・できないの無数の試行を経験します。ここで神の見えざる手が働きます。無意味な論文でも、有意差が得られるレベルにまで、</a:t>
            </a:r>
            <a:r>
              <a:rPr kumimoji="1" lang="en-US" altLang="ja-JP" dirty="0"/>
              <a:t>n</a:t>
            </a:r>
            <a:r>
              <a:rPr kumimoji="1" lang="ja-JP" altLang="en-US" dirty="0"/>
              <a:t>はジワジワ大きくなってしまいます。</a:t>
            </a:r>
          </a:p>
          <a:p>
            <a:endParaRPr kumimoji="1" lang="en-US" altLang="ja-JP" dirty="0"/>
          </a:p>
          <a:p>
            <a:r>
              <a:rPr kumimoji="1" lang="ja-JP" altLang="en-US" dirty="0"/>
              <a:t>　データ収集にも、ある程度コストがかかりますから、</a:t>
            </a:r>
            <a:r>
              <a:rPr kumimoji="1" lang="en-US" altLang="ja-JP" dirty="0"/>
              <a:t>n </a:t>
            </a:r>
            <a:r>
              <a:rPr kumimoji="1" lang="ja-JP" altLang="en-US" dirty="0"/>
              <a:t>はいつまでも大きくなるわけではありません。最終的には、経験的に有意差が得られる確率の高い領域で、</a:t>
            </a:r>
            <a:r>
              <a:rPr kumimoji="1" lang="en-US" altLang="ja-JP" dirty="0"/>
              <a:t>n</a:t>
            </a:r>
            <a:r>
              <a:rPr kumimoji="1" lang="ja-JP" altLang="en-US" dirty="0"/>
              <a:t>の値は落ち着きます。これが、有意でも、学術的に無意味な論文の比率が増えてしまう理由です。</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7</a:t>
            </a:fld>
            <a:endParaRPr kumimoji="1" lang="ja-JP" altLang="en-US"/>
          </a:p>
        </p:txBody>
      </p:sp>
    </p:spTree>
    <p:extLst>
      <p:ext uri="{BB962C8B-B14F-4D97-AF65-F5344CB8AC3E}">
        <p14:creationId xmlns:p14="http://schemas.microsoft.com/office/powerpoint/2010/main" val="348217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必要条件などには目もくれないことが大切です</a:t>
            </a:r>
            <a:r>
              <a:rPr lang="ja-JP" altLang="en-US" dirty="0"/>
              <a:t>。</a:t>
            </a:r>
            <a:r>
              <a:rPr kumimoji="1" lang="ja-JP" altLang="en-US" dirty="0"/>
              <a:t>「新薬を服用した患者が回復するまでの平均日数は、対照群と比較して、医学的観点から評価して十分に短い」等の、学問が発展するための十分条件を最初から示すべき。</a:t>
            </a:r>
            <a:endParaRPr kumimoji="1" lang="en-US" altLang="ja-JP" dirty="0"/>
          </a:p>
          <a:p>
            <a:endParaRPr lang="en-US" altLang="ja-JP" dirty="0"/>
          </a:p>
          <a:p>
            <a:r>
              <a:rPr lang="ja-JP" altLang="en-US" dirty="0"/>
              <a:t>　</a:t>
            </a:r>
            <a:r>
              <a:rPr kumimoji="1" lang="ja-JP" altLang="en-US" dirty="0"/>
              <a:t>必要条件のクリアでは学問が進歩するとは限らないのに、何故そんな例ばかりが旧教程に並べられてきたのでしょうか。その理由は「全く効果がない」状態を統計学の側から容易に定義できたからです。それに対して学問発展の為の十分条件は、統計学の側からは決められません。</a:t>
            </a:r>
            <a:endParaRPr kumimoji="1" lang="en-US" altLang="ja-JP" dirty="0"/>
          </a:p>
          <a:p>
            <a:endParaRPr lang="en-US" altLang="ja-JP" dirty="0"/>
          </a:p>
          <a:p>
            <a:r>
              <a:rPr lang="ja-JP" altLang="en-US" dirty="0"/>
              <a:t>　</a:t>
            </a:r>
            <a:r>
              <a:rPr kumimoji="1" lang="ja-JP" altLang="en-US" dirty="0"/>
              <a:t>回復までの平均日数が十分に短ければ、その研究が学問の進歩に寄与することは誰しも認めます。しかし十分に短いとは、具体的には何日間なのでしょうか？　たとえば</a:t>
            </a:r>
            <a:r>
              <a:rPr kumimoji="1" lang="en-US" altLang="ja-JP" dirty="0"/>
              <a:t>2</a:t>
            </a:r>
            <a:r>
              <a:rPr kumimoji="1" lang="ja-JP" altLang="en-US" dirty="0"/>
              <a:t>日間早まれば学問的進歩といえるでしょうか？　たぶん賛成する人もいるし、反対する人もいるでしょう。</a:t>
            </a:r>
          </a:p>
          <a:p>
            <a:endParaRPr kumimoji="1" lang="en-US" altLang="ja-JP" dirty="0"/>
          </a:p>
          <a:p>
            <a:r>
              <a:rPr kumimoji="1" lang="ja-JP" altLang="en-US" dirty="0"/>
              <a:t>　統計学の役割は「</a:t>
            </a:r>
            <a:r>
              <a:rPr kumimoji="1" lang="en-US" altLang="ja-JP" dirty="0"/>
              <a:t>『1</a:t>
            </a:r>
            <a:r>
              <a:rPr kumimoji="1" lang="ja-JP" altLang="en-US" dirty="0"/>
              <a:t>日以上短くなる</a:t>
            </a:r>
            <a:r>
              <a:rPr kumimoji="1" lang="en-US" altLang="ja-JP" dirty="0"/>
              <a:t>』</a:t>
            </a:r>
            <a:r>
              <a:rPr kumimoji="1" lang="ja-JP" altLang="en-US" dirty="0"/>
              <a:t>という言明には</a:t>
            </a:r>
            <a:r>
              <a:rPr kumimoji="1" lang="en-US" altLang="ja-JP" dirty="0"/>
              <a:t>99.1</a:t>
            </a:r>
            <a:r>
              <a:rPr kumimoji="1" lang="ja-JP" altLang="en-US" dirty="0"/>
              <a:t>％の確信をもてる」に類する合理的な推測の結果を示すことです。そこには研究に対する価値判断がまったくありません。価値判断に踏み込まないことこそが統計学側の本来の役割です。学問発展に寄与する状態を特定できるとしたら、たとえそれがどんなに難しくとも当該分野の専門知識によってのみです。</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8</a:t>
            </a:fld>
            <a:endParaRPr kumimoji="1" lang="ja-JP" altLang="en-US"/>
          </a:p>
        </p:txBody>
      </p:sp>
    </p:spTree>
    <p:extLst>
      <p:ext uri="{BB962C8B-B14F-4D97-AF65-F5344CB8AC3E}">
        <p14:creationId xmlns:p14="http://schemas.microsoft.com/office/powerpoint/2010/main" val="180928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　有意性検定のもう一つの罪は「研究分野</a:t>
            </a:r>
            <a:r>
              <a:rPr kumimoji="1" lang="en-US" altLang="ja-JP" dirty="0"/>
              <a:t>/</a:t>
            </a:r>
            <a:r>
              <a:rPr kumimoji="1" lang="ja-JP" altLang="en-US" dirty="0"/>
              <a:t>文脈によらずに研究の価値を自動的に判定できる統計指標ｐ値が存在する」という誤解を、利用する多くの学問分野に蔓延させたことです。これは統計学の深刻な罪です。</a:t>
            </a:r>
            <a:endParaRPr kumimoji="1" lang="en-US" altLang="ja-JP" dirty="0"/>
          </a:p>
          <a:p>
            <a:endParaRPr lang="en-US" altLang="ja-JP" dirty="0"/>
          </a:p>
          <a:p>
            <a:r>
              <a:rPr lang="ja-JP" altLang="en-US" dirty="0"/>
              <a:t>　</a:t>
            </a:r>
            <a:r>
              <a:rPr kumimoji="1" lang="en-US" altLang="ja-JP" dirty="0"/>
              <a:t>p</a:t>
            </a:r>
            <a:r>
              <a:rPr kumimoji="1" lang="ja-JP" altLang="en-US" dirty="0"/>
              <a:t>値は極めて抽象的です。残念ながら抽象的だからこそ、研究分野</a:t>
            </a:r>
            <a:r>
              <a:rPr kumimoji="1" lang="en-US" altLang="ja-JP" dirty="0"/>
              <a:t>/</a:t>
            </a:r>
            <a:r>
              <a:rPr kumimoji="1" lang="ja-JP" altLang="en-US" dirty="0"/>
              <a:t>文脈によらずに研究の価値を自動的に判定できる統計指標として広まってしまいました。でも学術的に意味のある差と、</a:t>
            </a:r>
            <a:r>
              <a:rPr kumimoji="1" lang="en-US" altLang="ja-JP" dirty="0"/>
              <a:t>p</a:t>
            </a:r>
            <a:r>
              <a:rPr kumimoji="1" lang="ja-JP" altLang="en-US" dirty="0"/>
              <a:t>値の小ささは連動しません。</a:t>
            </a:r>
            <a:r>
              <a:rPr kumimoji="1" lang="en-US" altLang="ja-JP" dirty="0"/>
              <a:t>p</a:t>
            </a:r>
            <a:r>
              <a:rPr kumimoji="1" lang="ja-JP" altLang="en-US" dirty="0"/>
              <a:t>値が</a:t>
            </a:r>
            <a:r>
              <a:rPr kumimoji="1" lang="en-US" altLang="ja-JP" dirty="0"/>
              <a:t>5</a:t>
            </a:r>
            <a:r>
              <a:rPr kumimoji="1" lang="ja-JP" altLang="en-US" dirty="0"/>
              <a:t>％を切るようにデータを取ることはそれほど難しいことではありません。</a:t>
            </a:r>
            <a:endParaRPr kumimoji="1" lang="en-US" altLang="ja-JP" dirty="0"/>
          </a:p>
          <a:p>
            <a:endParaRPr lang="en-US" altLang="ja-JP" dirty="0"/>
          </a:p>
          <a:p>
            <a:r>
              <a:rPr lang="ja-JP" altLang="en-US" dirty="0"/>
              <a:t>　</a:t>
            </a:r>
            <a:r>
              <a:rPr kumimoji="1" lang="ja-JP" altLang="en-US" dirty="0"/>
              <a:t>「抽象的な</a:t>
            </a:r>
            <a:r>
              <a:rPr kumimoji="1" lang="en-US" altLang="ja-JP" dirty="0"/>
              <a:t>p</a:t>
            </a:r>
            <a:r>
              <a:rPr kumimoji="1" lang="ja-JP" altLang="en-US" dirty="0"/>
              <a:t>値が、</a:t>
            </a:r>
            <a:r>
              <a:rPr kumimoji="1" lang="en-US" altLang="ja-JP" dirty="0"/>
              <a:t>0.05</a:t>
            </a:r>
            <a:r>
              <a:rPr kumimoji="1" lang="ja-JP" altLang="en-US" dirty="0"/>
              <a:t>を下回ることが、ドメインにおける研究にどのような価値をもたらすのかは不明なのだ」ということを、私たちはもっとしっかり認識しなくてはいけません。</a:t>
            </a:r>
            <a:endParaRPr kumimoji="1" lang="en-US" altLang="ja-JP" dirty="0"/>
          </a:p>
          <a:p>
            <a:endParaRPr lang="en-US" altLang="ja-JP" dirty="0"/>
          </a:p>
          <a:p>
            <a:r>
              <a:rPr lang="ja-JP" altLang="en-US" dirty="0"/>
              <a:t>　</a:t>
            </a:r>
            <a:r>
              <a:rPr kumimoji="1" lang="ja-JP" altLang="en-US" dirty="0"/>
              <a:t>ではどうしたらいいのでしょうか？</a:t>
            </a:r>
          </a:p>
        </p:txBody>
      </p:sp>
      <p:sp>
        <p:nvSpPr>
          <p:cNvPr id="4" name="スライド番号プレースホルダー 3"/>
          <p:cNvSpPr>
            <a:spLocks noGrp="1"/>
          </p:cNvSpPr>
          <p:nvPr>
            <p:ph type="sldNum" sz="quarter" idx="5"/>
          </p:nvPr>
        </p:nvSpPr>
        <p:spPr/>
        <p:txBody>
          <a:bodyPr/>
          <a:lstStyle/>
          <a:p>
            <a:fld id="{7AB20EA7-069F-486A-BC29-5B52108834CB}" type="slidenum">
              <a:rPr kumimoji="1" lang="ja-JP" altLang="en-US" smtClean="0"/>
              <a:t>9</a:t>
            </a:fld>
            <a:endParaRPr kumimoji="1" lang="ja-JP" altLang="en-US"/>
          </a:p>
        </p:txBody>
      </p:sp>
    </p:spTree>
    <p:extLst>
      <p:ext uri="{BB962C8B-B14F-4D97-AF65-F5344CB8AC3E}">
        <p14:creationId xmlns:p14="http://schemas.microsoft.com/office/powerpoint/2010/main" val="410433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F67F4B-DBC8-4E98-B2F3-6078135B6398}"/>
              </a:ext>
            </a:extLst>
          </p:cNvPr>
          <p:cNvSpPr>
            <a:spLocks noGrp="1"/>
          </p:cNvSpPr>
          <p:nvPr>
            <p:ph type="ctrTitle"/>
          </p:nvPr>
        </p:nvSpPr>
        <p:spPr>
          <a:xfrm>
            <a:off x="1524000" y="1122363"/>
            <a:ext cx="9144000" cy="2387600"/>
          </a:xfrm>
        </p:spPr>
        <p:txBody>
          <a:bodyPr anchor="b">
            <a:normAutofit/>
          </a:bodyPr>
          <a:lstStyle>
            <a:lvl1pPr algn="ctr">
              <a:defRPr sz="2800"/>
            </a:lvl1pPr>
          </a:lstStyle>
          <a:p>
            <a:endParaRPr kumimoji="1" lang="ja-JP" altLang="en-US" dirty="0"/>
          </a:p>
        </p:txBody>
      </p:sp>
      <p:sp>
        <p:nvSpPr>
          <p:cNvPr id="3" name="字幕 2">
            <a:extLst>
              <a:ext uri="{FF2B5EF4-FFF2-40B4-BE49-F238E27FC236}">
                <a16:creationId xmlns:a16="http://schemas.microsoft.com/office/drawing/2014/main" id="{E6345218-21C4-49BD-80BA-9FA8D61F6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kumimoji="1" lang="ja-JP" altLang="en-US" dirty="0"/>
          </a:p>
        </p:txBody>
      </p:sp>
      <p:sp>
        <p:nvSpPr>
          <p:cNvPr id="4" name="日付プレースホルダー 3">
            <a:extLst>
              <a:ext uri="{FF2B5EF4-FFF2-40B4-BE49-F238E27FC236}">
                <a16:creationId xmlns:a16="http://schemas.microsoft.com/office/drawing/2014/main" id="{C6B1590F-2BE2-4E08-8E3B-8D1604846DEC}"/>
              </a:ext>
            </a:extLst>
          </p:cNvPr>
          <p:cNvSpPr>
            <a:spLocks noGrp="1"/>
          </p:cNvSpPr>
          <p:nvPr>
            <p:ph type="dt" sz="half" idx="10"/>
          </p:nvPr>
        </p:nvSpPr>
        <p:spPr/>
        <p:txBody>
          <a:bodyPr/>
          <a:lstStyle/>
          <a:p>
            <a:fld id="{7E4C30A3-5E42-4900-B447-A07BE2E4CF13}" type="datetime1">
              <a:rPr kumimoji="1" lang="ja-JP" altLang="en-US" smtClean="0"/>
              <a:t>2025/2/15</a:t>
            </a:fld>
            <a:endParaRPr kumimoji="1" lang="ja-JP" altLang="en-US"/>
          </a:p>
        </p:txBody>
      </p:sp>
      <p:sp>
        <p:nvSpPr>
          <p:cNvPr id="5" name="フッター プレースホルダー 4">
            <a:extLst>
              <a:ext uri="{FF2B5EF4-FFF2-40B4-BE49-F238E27FC236}">
                <a16:creationId xmlns:a16="http://schemas.microsoft.com/office/drawing/2014/main" id="{4FA4033A-5041-4598-B2A8-D1EFC1BF1981}"/>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DF68492-6301-41B1-9A35-255B90062DAE}"/>
              </a:ext>
            </a:extLst>
          </p:cNvPr>
          <p:cNvSpPr>
            <a:spLocks noGrp="1"/>
          </p:cNvSpPr>
          <p:nvPr>
            <p:ph type="sldNum" sz="quarter" idx="12"/>
          </p:nvPr>
        </p:nvSpPr>
        <p:spPr/>
        <p:txBody>
          <a:bodyPr/>
          <a:lstStyle/>
          <a:p>
            <a:fld id="{04BD4C65-5691-41A8-9A51-4E35402E645F}" type="slidenum">
              <a:rPr kumimoji="1" lang="ja-JP" altLang="en-US" smtClean="0"/>
              <a:t>‹#›</a:t>
            </a:fld>
            <a:endParaRPr kumimoji="1" lang="ja-JP" altLang="en-US"/>
          </a:p>
        </p:txBody>
      </p:sp>
    </p:spTree>
    <p:extLst>
      <p:ext uri="{BB962C8B-B14F-4D97-AF65-F5344CB8AC3E}">
        <p14:creationId xmlns:p14="http://schemas.microsoft.com/office/powerpoint/2010/main" val="274151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50702-5BF8-479D-B1A0-AC8A1AAE1E4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B2125B-5BFD-433A-B7DA-0613CB9637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C654D8-5586-4285-AA63-F78F29868A32}"/>
              </a:ext>
            </a:extLst>
          </p:cNvPr>
          <p:cNvSpPr>
            <a:spLocks noGrp="1"/>
          </p:cNvSpPr>
          <p:nvPr>
            <p:ph type="dt" sz="half" idx="10"/>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3FDBF925-D62E-4A5D-B3CC-34D16A90FE65}"/>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B9EF0294-DD89-4C6C-926E-249A1A8B7FEA}"/>
              </a:ext>
            </a:extLst>
          </p:cNvPr>
          <p:cNvSpPr>
            <a:spLocks noGrp="1"/>
          </p:cNvSpPr>
          <p:nvPr>
            <p:ph type="sldNum" sz="quarter" idx="12"/>
          </p:nvPr>
        </p:nvSpPr>
        <p:spPr/>
        <p:txBody>
          <a:bodyPr/>
          <a:lstStyle/>
          <a:p>
            <a:fld id="{04BD4C65-5691-41A8-9A51-4E35402E645F}" type="slidenum">
              <a:rPr kumimoji="1" lang="ja-JP" altLang="en-US" smtClean="0"/>
              <a:t>‹#›</a:t>
            </a:fld>
            <a:endParaRPr kumimoji="1" lang="ja-JP" altLang="en-US"/>
          </a:p>
        </p:txBody>
      </p:sp>
    </p:spTree>
    <p:extLst>
      <p:ext uri="{BB962C8B-B14F-4D97-AF65-F5344CB8AC3E}">
        <p14:creationId xmlns:p14="http://schemas.microsoft.com/office/powerpoint/2010/main" val="67999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70BDE8-AACD-42F2-90E1-6B34C0F12B2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51081D3-E42A-4AF4-9E24-CE0218662488}"/>
              </a:ext>
            </a:extLst>
          </p:cNvPr>
          <p:cNvSpPr>
            <a:spLocks noGrp="1"/>
          </p:cNvSpPr>
          <p:nvPr>
            <p:ph type="dt" sz="half" idx="10"/>
          </p:nvPr>
        </p:nvSpPr>
        <p:spPr/>
        <p:txBody>
          <a:bodyPr/>
          <a:lstStyle/>
          <a:p>
            <a:fld id="{A6B41938-574C-42F9-A9CE-22E4CDDEFE68}" type="datetime1">
              <a:rPr kumimoji="1" lang="ja-JP" altLang="en-US" smtClean="0"/>
              <a:t>2025/2/15</a:t>
            </a:fld>
            <a:endParaRPr kumimoji="1" lang="ja-JP" altLang="en-US"/>
          </a:p>
        </p:txBody>
      </p:sp>
      <p:sp>
        <p:nvSpPr>
          <p:cNvPr id="4" name="フッター プレースホルダー 3">
            <a:extLst>
              <a:ext uri="{FF2B5EF4-FFF2-40B4-BE49-F238E27FC236}">
                <a16:creationId xmlns:a16="http://schemas.microsoft.com/office/drawing/2014/main" id="{E88EE7F8-D169-43EC-BDEA-7FF3E454C90A}"/>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29A0DEBB-8E9E-40F2-B94D-077625406E08}"/>
              </a:ext>
            </a:extLst>
          </p:cNvPr>
          <p:cNvSpPr>
            <a:spLocks noGrp="1"/>
          </p:cNvSpPr>
          <p:nvPr>
            <p:ph type="sldNum" sz="quarter" idx="12"/>
          </p:nvPr>
        </p:nvSpPr>
        <p:spPr/>
        <p:txBody>
          <a:bodyPr/>
          <a:lstStyle/>
          <a:p>
            <a:fld id="{04BD4C65-5691-41A8-9A51-4E35402E645F}" type="slidenum">
              <a:rPr kumimoji="1" lang="ja-JP" altLang="en-US" smtClean="0"/>
              <a:t>‹#›</a:t>
            </a:fld>
            <a:endParaRPr kumimoji="1" lang="ja-JP" altLang="en-US"/>
          </a:p>
        </p:txBody>
      </p:sp>
    </p:spTree>
    <p:extLst>
      <p:ext uri="{BB962C8B-B14F-4D97-AF65-F5344CB8AC3E}">
        <p14:creationId xmlns:p14="http://schemas.microsoft.com/office/powerpoint/2010/main" val="408904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AE37CA-C435-466A-B4FD-EA83DB681D50}"/>
              </a:ext>
            </a:extLst>
          </p:cNvPr>
          <p:cNvSpPr>
            <a:spLocks noGrp="1"/>
          </p:cNvSpPr>
          <p:nvPr>
            <p:ph type="dt" sz="half" idx="10"/>
          </p:nvPr>
        </p:nvSpPr>
        <p:spPr/>
        <p:txBody>
          <a:bodyPr/>
          <a:lstStyle/>
          <a:p>
            <a:fld id="{55D7C2F7-483B-432B-B79F-11E1AA2B9562}" type="datetime1">
              <a:rPr kumimoji="1" lang="ja-JP" altLang="en-US" smtClean="0"/>
              <a:t>2025/2/15</a:t>
            </a:fld>
            <a:endParaRPr kumimoji="1" lang="ja-JP" altLang="en-US"/>
          </a:p>
        </p:txBody>
      </p:sp>
      <p:sp>
        <p:nvSpPr>
          <p:cNvPr id="3" name="フッター プレースホルダー 2">
            <a:extLst>
              <a:ext uri="{FF2B5EF4-FFF2-40B4-BE49-F238E27FC236}">
                <a16:creationId xmlns:a16="http://schemas.microsoft.com/office/drawing/2014/main" id="{6B004A78-925C-49C5-AE97-61C6D16D8D84}"/>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4162053-736A-49FA-BAE7-FB0BB4EFE0A0}"/>
              </a:ext>
            </a:extLst>
          </p:cNvPr>
          <p:cNvSpPr>
            <a:spLocks noGrp="1"/>
          </p:cNvSpPr>
          <p:nvPr>
            <p:ph type="sldNum" sz="quarter" idx="12"/>
          </p:nvPr>
        </p:nvSpPr>
        <p:spPr/>
        <p:txBody>
          <a:bodyPr/>
          <a:lstStyle/>
          <a:p>
            <a:fld id="{04BD4C65-5691-41A8-9A51-4E35402E645F}" type="slidenum">
              <a:rPr kumimoji="1" lang="ja-JP" altLang="en-US" smtClean="0"/>
              <a:t>‹#›</a:t>
            </a:fld>
            <a:endParaRPr kumimoji="1" lang="ja-JP" altLang="en-US"/>
          </a:p>
        </p:txBody>
      </p:sp>
    </p:spTree>
    <p:extLst>
      <p:ext uri="{BB962C8B-B14F-4D97-AF65-F5344CB8AC3E}">
        <p14:creationId xmlns:p14="http://schemas.microsoft.com/office/powerpoint/2010/main" val="1230491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7FB5D0B-5D35-4F1F-9F66-564834CA8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6EA4FAE1-C3A5-4659-A957-D55B9B377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7FC3D4A8-6628-41C1-88C2-BACCC0474B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19955-44C0-4C11-A31B-985B96DDD947}" type="datetime1">
              <a:rPr kumimoji="1" lang="ja-JP" altLang="en-US" smtClean="0"/>
              <a:t>2025/2/15</a:t>
            </a:fld>
            <a:endParaRPr kumimoji="1" lang="ja-JP" altLang="en-US" dirty="0"/>
          </a:p>
        </p:txBody>
      </p:sp>
      <p:sp>
        <p:nvSpPr>
          <p:cNvPr id="5" name="フッター プレースホルダー 4">
            <a:extLst>
              <a:ext uri="{FF2B5EF4-FFF2-40B4-BE49-F238E27FC236}">
                <a16:creationId xmlns:a16="http://schemas.microsoft.com/office/drawing/2014/main" id="{E226BEC9-5F19-438E-8E02-9B302A036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57DD6A05-C6B5-49F1-89FC-3427D5C01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D4C65-5691-41A8-9A51-4E35402E645F}" type="slidenum">
              <a:rPr kumimoji="1" lang="ja-JP" altLang="en-US" smtClean="0"/>
              <a:t>‹#›</a:t>
            </a:fld>
            <a:endParaRPr kumimoji="1" lang="ja-JP" altLang="en-US"/>
          </a:p>
        </p:txBody>
      </p:sp>
    </p:spTree>
    <p:extLst>
      <p:ext uri="{BB962C8B-B14F-4D97-AF65-F5344CB8AC3E}">
        <p14:creationId xmlns:p14="http://schemas.microsoft.com/office/powerpoint/2010/main" val="4260199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kumimoji="1" sz="2800" kern="1200">
          <a:solidFill>
            <a:schemeClr val="tx1"/>
          </a:solidFill>
          <a:latin typeface="+mj-ea"/>
          <a:ea typeface="+mj-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kumimoji="1" sz="2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kumimoji="1" sz="2000" kern="1200">
          <a:solidFill>
            <a:schemeClr val="tx1"/>
          </a:solidFill>
          <a:latin typeface="+mj-ea"/>
          <a:ea typeface="+mj-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8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0CB832-B2A0-46C5-858D-CB81D562EF7A}"/>
              </a:ext>
            </a:extLst>
          </p:cNvPr>
          <p:cNvSpPr>
            <a:spLocks noGrp="1"/>
          </p:cNvSpPr>
          <p:nvPr>
            <p:ph type="ctrTitle"/>
          </p:nvPr>
        </p:nvSpPr>
        <p:spPr>
          <a:xfrm>
            <a:off x="1524000" y="1122363"/>
            <a:ext cx="9144000" cy="1381125"/>
          </a:xfrm>
        </p:spPr>
        <p:txBody>
          <a:bodyPr/>
          <a:lstStyle/>
          <a:p>
            <a:r>
              <a:rPr lang="en-US" altLang="ja-JP" sz="4000" dirty="0"/>
              <a:t>PHC Curve </a:t>
            </a:r>
            <a:r>
              <a:rPr lang="ja-JP" altLang="en-US" sz="4000" dirty="0"/>
              <a:t>による</a:t>
            </a:r>
            <a:br>
              <a:rPr lang="en-US" altLang="ja-JP" sz="4000" dirty="0"/>
            </a:br>
            <a:r>
              <a:rPr lang="ja-JP" altLang="en-US" sz="4000" dirty="0"/>
              <a:t>統計教育の教程によせて</a:t>
            </a:r>
            <a:endParaRPr kumimoji="1" lang="ja-JP" altLang="en-US" dirty="0"/>
          </a:p>
        </p:txBody>
      </p:sp>
      <p:sp>
        <p:nvSpPr>
          <p:cNvPr id="3" name="字幕 2">
            <a:extLst>
              <a:ext uri="{FF2B5EF4-FFF2-40B4-BE49-F238E27FC236}">
                <a16:creationId xmlns:a16="http://schemas.microsoft.com/office/drawing/2014/main" id="{5B4994AD-9426-0453-F4A8-8A4E8825907D}"/>
              </a:ext>
            </a:extLst>
          </p:cNvPr>
          <p:cNvSpPr>
            <a:spLocks noGrp="1"/>
          </p:cNvSpPr>
          <p:nvPr>
            <p:ph type="subTitle" idx="1"/>
          </p:nvPr>
        </p:nvSpPr>
        <p:spPr/>
        <p:txBody>
          <a:bodyPr/>
          <a:lstStyle/>
          <a:p>
            <a:r>
              <a:rPr lang="ja-JP" altLang="en-US" dirty="0"/>
              <a:t>豊田秀樹</a:t>
            </a:r>
            <a:endParaRPr lang="en-US" altLang="ja-JP" dirty="0"/>
          </a:p>
          <a:p>
            <a:r>
              <a:rPr lang="ja-JP" altLang="en-US" dirty="0"/>
              <a:t>早稲田大学文学学術院</a:t>
            </a:r>
          </a:p>
        </p:txBody>
      </p:sp>
      <p:sp>
        <p:nvSpPr>
          <p:cNvPr id="4" name="フッター プレースホルダー 3">
            <a:extLst>
              <a:ext uri="{FF2B5EF4-FFF2-40B4-BE49-F238E27FC236}">
                <a16:creationId xmlns:a16="http://schemas.microsoft.com/office/drawing/2014/main" id="{D5AE0E50-60CD-4F27-9711-EEA6849B4537}"/>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5E906B61-7B34-4C7E-B5B9-1E862294525B}"/>
              </a:ext>
            </a:extLst>
          </p:cNvPr>
          <p:cNvSpPr>
            <a:spLocks noGrp="1"/>
          </p:cNvSpPr>
          <p:nvPr>
            <p:ph type="sldNum" sz="quarter" idx="12"/>
          </p:nvPr>
        </p:nvSpPr>
        <p:spPr/>
        <p:txBody>
          <a:bodyPr/>
          <a:lstStyle/>
          <a:p>
            <a:fld id="{04BD4C65-5691-41A8-9A51-4E35402E645F}" type="slidenum">
              <a:rPr kumimoji="1" lang="ja-JP" altLang="en-US" smtClean="0"/>
              <a:t>1</a:t>
            </a:fld>
            <a:endParaRPr kumimoji="1" lang="ja-JP" altLang="en-US"/>
          </a:p>
        </p:txBody>
      </p:sp>
      <p:pic>
        <p:nvPicPr>
          <p:cNvPr id="3074" name="Picture 2">
            <a:extLst>
              <a:ext uri="{FF2B5EF4-FFF2-40B4-BE49-F238E27FC236}">
                <a16:creationId xmlns:a16="http://schemas.microsoft.com/office/drawing/2014/main" id="{6783FE75-D97E-2D29-4412-8D58317B8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5421" y="3269149"/>
            <a:ext cx="1475835" cy="20944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57E3938-6C15-947D-0250-DCE9E50E1D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3306424"/>
            <a:ext cx="1475835" cy="209448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2050D54A-0089-5ADB-1058-188D3CCE8C14}"/>
              </a:ext>
            </a:extLst>
          </p:cNvPr>
          <p:cNvSpPr txBox="1"/>
          <p:nvPr/>
        </p:nvSpPr>
        <p:spPr>
          <a:xfrm>
            <a:off x="850836" y="5719388"/>
            <a:ext cx="10812843" cy="646331"/>
          </a:xfrm>
          <a:prstGeom prst="rect">
            <a:avLst/>
          </a:prstGeom>
          <a:noFill/>
        </p:spPr>
        <p:txBody>
          <a:bodyPr wrap="square">
            <a:spAutoFit/>
          </a:bodyPr>
          <a:lstStyle/>
          <a:p>
            <a:r>
              <a:rPr lang="en-US" altLang="ja-JP" dirty="0"/>
              <a:t> PHC: probability that the research hypothesis is correct</a:t>
            </a:r>
          </a:p>
          <a:p>
            <a:r>
              <a:rPr lang="en-US" altLang="ja-JP" dirty="0"/>
              <a:t>https://wcms.waseda.jp/em/67afc5d4c836d?authkey=1739576571669&amp;user_id=6010107&amp;lg=ja</a:t>
            </a:r>
            <a:endParaRPr lang="ja-JP" altLang="en-US" dirty="0"/>
          </a:p>
        </p:txBody>
      </p:sp>
    </p:spTree>
    <p:extLst>
      <p:ext uri="{BB962C8B-B14F-4D97-AF65-F5344CB8AC3E}">
        <p14:creationId xmlns:p14="http://schemas.microsoft.com/office/powerpoint/2010/main" val="241398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ADCE-A9E7-7A07-66FC-C321E5B2820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CD9089E-4FA1-184E-4680-5C83D5B11B02}"/>
              </a:ext>
            </a:extLst>
          </p:cNvPr>
          <p:cNvSpPr>
            <a:spLocks noGrp="1"/>
          </p:cNvSpPr>
          <p:nvPr>
            <p:ph type="title"/>
          </p:nvPr>
        </p:nvSpPr>
        <p:spPr/>
        <p:txBody>
          <a:bodyPr/>
          <a:lstStyle/>
          <a:p>
            <a:r>
              <a:rPr kumimoji="1" lang="ja-JP" altLang="en-US" dirty="0"/>
              <a:t>研究の価値判断は実感できる指標で</a:t>
            </a:r>
          </a:p>
        </p:txBody>
      </p:sp>
      <p:sp>
        <p:nvSpPr>
          <p:cNvPr id="3" name="コンテンツ プレースホルダー 2">
            <a:extLst>
              <a:ext uri="{FF2B5EF4-FFF2-40B4-BE49-F238E27FC236}">
                <a16:creationId xmlns:a16="http://schemas.microsoft.com/office/drawing/2014/main" id="{30A5808B-3506-C7FA-A9C8-C60D853A928A}"/>
              </a:ext>
            </a:extLst>
          </p:cNvPr>
          <p:cNvSpPr>
            <a:spLocks noGrp="1"/>
          </p:cNvSpPr>
          <p:nvPr>
            <p:ph idx="1"/>
          </p:nvPr>
        </p:nvSpPr>
        <p:spPr/>
        <p:txBody>
          <a:bodyPr>
            <a:normAutofit/>
          </a:bodyPr>
          <a:lstStyle/>
          <a:p>
            <a:r>
              <a:rPr kumimoji="1" lang="ja-JP" altLang="en-US" b="1" dirty="0">
                <a:solidFill>
                  <a:srgbClr val="FF0000"/>
                </a:solidFill>
              </a:rPr>
              <a:t>ア</a:t>
            </a:r>
            <a:r>
              <a:rPr kumimoji="1" lang="ja-JP" altLang="en-US" dirty="0"/>
              <a:t>　</a:t>
            </a:r>
            <a:r>
              <a:rPr lang="ja-JP" altLang="en-US" dirty="0"/>
              <a:t>新薬使用の患者の</a:t>
            </a:r>
            <a:r>
              <a:rPr kumimoji="1" lang="ja-JP" altLang="en-US" dirty="0"/>
              <a:t>平均入院期間は従来より</a:t>
            </a:r>
            <a:r>
              <a:rPr kumimoji="1" lang="en-US" altLang="ja-JP" dirty="0"/>
              <a:t>1</a:t>
            </a:r>
            <a:r>
              <a:rPr kumimoji="1" lang="ja-JP" altLang="en-US" dirty="0"/>
              <a:t>日半以上短縮</a:t>
            </a:r>
          </a:p>
          <a:p>
            <a:r>
              <a:rPr kumimoji="1" lang="ja-JP" altLang="en-US" b="1" dirty="0">
                <a:solidFill>
                  <a:srgbClr val="FF0000"/>
                </a:solidFill>
              </a:rPr>
              <a:t>イ</a:t>
            </a:r>
            <a:r>
              <a:rPr kumimoji="1" lang="ja-JP" altLang="en-US" dirty="0"/>
              <a:t>　新薬使用の</a:t>
            </a:r>
            <a:r>
              <a:rPr kumimoji="1" lang="en-US" altLang="ja-JP" dirty="0"/>
              <a:t>4</a:t>
            </a:r>
            <a:r>
              <a:rPr kumimoji="1" lang="ja-JP" altLang="en-US" dirty="0"/>
              <a:t>分の</a:t>
            </a:r>
            <a:r>
              <a:rPr kumimoji="1" lang="en-US" altLang="ja-JP" dirty="0"/>
              <a:t>3</a:t>
            </a:r>
            <a:r>
              <a:rPr kumimoji="1" lang="ja-JP" altLang="en-US" dirty="0"/>
              <a:t>の患者の平均入院期間の点推定は</a:t>
            </a:r>
            <a:r>
              <a:rPr kumimoji="1" lang="en-US" altLang="ja-JP" dirty="0"/>
              <a:t>14.2</a:t>
            </a:r>
            <a:r>
              <a:rPr kumimoji="1" lang="ja-JP" altLang="en-US" dirty="0"/>
              <a:t>日</a:t>
            </a:r>
            <a:endParaRPr kumimoji="1" lang="en-US" altLang="ja-JP" dirty="0"/>
          </a:p>
          <a:p>
            <a:r>
              <a:rPr kumimoji="1" lang="ja-JP" altLang="en-US" b="1" dirty="0">
                <a:solidFill>
                  <a:srgbClr val="FF0000"/>
                </a:solidFill>
              </a:rPr>
              <a:t>ウ</a:t>
            </a:r>
            <a:r>
              <a:rPr kumimoji="1" lang="ja-JP" altLang="en-US" dirty="0"/>
              <a:t>　新薬を使うと、入院期間が、比率で従来の </a:t>
            </a:r>
            <a:r>
              <a:rPr kumimoji="1" lang="en-US" altLang="ja-JP" dirty="0"/>
              <a:t>0.95</a:t>
            </a:r>
            <a:r>
              <a:rPr kumimoji="1" lang="ja-JP" altLang="en-US" dirty="0"/>
              <a:t>以下</a:t>
            </a:r>
          </a:p>
          <a:p>
            <a:r>
              <a:rPr kumimoji="1" lang="ja-JP" altLang="en-US" dirty="0"/>
              <a:t>医師も患者も理解できる結論の表現を用いる</a:t>
            </a:r>
            <a:endParaRPr kumimoji="1" lang="en-US" altLang="ja-JP" dirty="0"/>
          </a:p>
          <a:p>
            <a:r>
              <a:rPr lang="ja-JP" altLang="en-US" dirty="0"/>
              <a:t>その言明が正しい確率を</a:t>
            </a:r>
            <a:r>
              <a:rPr lang="en-US" altLang="ja-JP" dirty="0"/>
              <a:t>PHC</a:t>
            </a:r>
            <a:r>
              <a:rPr lang="ja-JP" altLang="en-US" dirty="0"/>
              <a:t>で示す</a:t>
            </a:r>
            <a:endParaRPr lang="en-US" altLang="ja-JP" dirty="0"/>
          </a:p>
          <a:p>
            <a:r>
              <a:rPr lang="en-US" altLang="ja-JP" dirty="0"/>
              <a:t>PHC(</a:t>
            </a:r>
            <a:r>
              <a:rPr lang="ja-JP" altLang="en-US" b="1" dirty="0">
                <a:solidFill>
                  <a:srgbClr val="FF0000"/>
                </a:solidFill>
              </a:rPr>
              <a:t>ア</a:t>
            </a:r>
            <a:r>
              <a:rPr lang="en-US" altLang="ja-JP" dirty="0"/>
              <a:t>)</a:t>
            </a:r>
            <a:r>
              <a:rPr lang="ja-JP" altLang="en-US" dirty="0"/>
              <a:t>＝</a:t>
            </a:r>
            <a:r>
              <a:rPr lang="en-US" altLang="ja-JP" dirty="0"/>
              <a:t>87.6</a:t>
            </a:r>
            <a:r>
              <a:rPr lang="ja-JP" altLang="en-US" dirty="0"/>
              <a:t>％　</a:t>
            </a:r>
            <a:r>
              <a:rPr lang="en-US" altLang="ja-JP" dirty="0"/>
              <a:t>PHC(</a:t>
            </a:r>
            <a:r>
              <a:rPr lang="ja-JP" altLang="en-US" b="1" dirty="0">
                <a:solidFill>
                  <a:srgbClr val="FF0000"/>
                </a:solidFill>
              </a:rPr>
              <a:t>ウ</a:t>
            </a:r>
            <a:r>
              <a:rPr lang="en-US" altLang="ja-JP" dirty="0"/>
              <a:t>)</a:t>
            </a:r>
            <a:r>
              <a:rPr lang="ja-JP" altLang="en-US" dirty="0"/>
              <a:t>＝</a:t>
            </a:r>
            <a:r>
              <a:rPr lang="en-US" altLang="ja-JP" dirty="0"/>
              <a:t>99.8</a:t>
            </a:r>
            <a:r>
              <a:rPr lang="ja-JP" altLang="en-US" dirty="0"/>
              <a:t>％　</a:t>
            </a:r>
          </a:p>
          <a:p>
            <a:endParaRPr kumimoji="1" lang="ja-JP" altLang="en-US" dirty="0"/>
          </a:p>
        </p:txBody>
      </p:sp>
      <p:sp>
        <p:nvSpPr>
          <p:cNvPr id="4" name="フッター プレースホルダー 3">
            <a:extLst>
              <a:ext uri="{FF2B5EF4-FFF2-40B4-BE49-F238E27FC236}">
                <a16:creationId xmlns:a16="http://schemas.microsoft.com/office/drawing/2014/main" id="{56F95648-4C4E-73FA-7205-FBA2F25B4A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36D10512-B178-6EC2-9F31-86010F7443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BD4C65-5691-41A8-9A51-4E35402E645F}"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CA1289E3-9C1F-6BD0-90DC-0ED03978E775}"/>
              </a:ext>
            </a:extLst>
          </p:cNvPr>
          <p:cNvSpPr txBox="1"/>
          <p:nvPr/>
        </p:nvSpPr>
        <p:spPr>
          <a:xfrm>
            <a:off x="6827676" y="5670672"/>
            <a:ext cx="4676969" cy="338554"/>
          </a:xfrm>
          <a:prstGeom prst="rect">
            <a:avLst/>
          </a:prstGeom>
          <a:noFill/>
        </p:spPr>
        <p:txBody>
          <a:bodyPr wrap="square">
            <a:spAutoFit/>
          </a:bodyPr>
          <a:lstStyle/>
          <a:p>
            <a:r>
              <a:rPr lang="ja-JP" altLang="en-US" sz="1600" dirty="0"/>
              <a:t>文献</a:t>
            </a:r>
            <a:r>
              <a:rPr lang="en-US" altLang="ja-JP" sz="1600" dirty="0"/>
              <a:t>[1]</a:t>
            </a:r>
            <a:r>
              <a:rPr lang="ja-JP" altLang="en-US" sz="1600" dirty="0"/>
              <a:t>参照。アは表</a:t>
            </a:r>
            <a:r>
              <a:rPr lang="en-US" altLang="ja-JP" sz="1600" dirty="0"/>
              <a:t>5.1, </a:t>
            </a:r>
            <a:r>
              <a:rPr lang="ja-JP" altLang="en-US" sz="1600" dirty="0"/>
              <a:t>イは表</a:t>
            </a:r>
            <a:r>
              <a:rPr lang="en-US" altLang="ja-JP" sz="1600" dirty="0"/>
              <a:t>4.2, </a:t>
            </a:r>
            <a:r>
              <a:rPr lang="ja-JP" altLang="en-US" sz="1600" dirty="0"/>
              <a:t>表ウは表</a:t>
            </a:r>
            <a:r>
              <a:rPr lang="en-US" altLang="ja-JP" sz="1600" dirty="0"/>
              <a:t>5.4</a:t>
            </a:r>
            <a:endParaRPr lang="ja-JP" altLang="en-US" sz="1600" dirty="0"/>
          </a:p>
        </p:txBody>
      </p:sp>
    </p:spTree>
    <p:extLst>
      <p:ext uri="{BB962C8B-B14F-4D97-AF65-F5344CB8AC3E}">
        <p14:creationId xmlns:p14="http://schemas.microsoft.com/office/powerpoint/2010/main" val="18932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AD4F47-E448-52E9-7511-ACB240CB5A4B}"/>
              </a:ext>
            </a:extLst>
          </p:cNvPr>
          <p:cNvSpPr>
            <a:spLocks noGrp="1"/>
          </p:cNvSpPr>
          <p:nvPr>
            <p:ph type="title"/>
          </p:nvPr>
        </p:nvSpPr>
        <p:spPr/>
        <p:txBody>
          <a:bodyPr/>
          <a:lstStyle/>
          <a:p>
            <a:r>
              <a:rPr kumimoji="1" lang="ja-JP" altLang="en-US" dirty="0"/>
              <a:t>帰無仮説はデータを取る前から偽</a:t>
            </a:r>
          </a:p>
        </p:txBody>
      </p:sp>
      <p:sp>
        <p:nvSpPr>
          <p:cNvPr id="3" name="コンテンツ プレースホルダー 2">
            <a:extLst>
              <a:ext uri="{FF2B5EF4-FFF2-40B4-BE49-F238E27FC236}">
                <a16:creationId xmlns:a16="http://schemas.microsoft.com/office/drawing/2014/main" id="{01B94131-D22C-BAE0-6414-E9701EED0FB7}"/>
              </a:ext>
            </a:extLst>
          </p:cNvPr>
          <p:cNvSpPr>
            <a:spLocks noGrp="1"/>
          </p:cNvSpPr>
          <p:nvPr>
            <p:ph idx="1"/>
          </p:nvPr>
        </p:nvSpPr>
        <p:spPr/>
        <p:txBody>
          <a:bodyPr/>
          <a:lstStyle/>
          <a:p>
            <a:r>
              <a:rPr kumimoji="1" lang="ja-JP" altLang="en-US" dirty="0"/>
              <a:t>帰無仮説が成立する確率はゼロ</a:t>
            </a:r>
            <a:endParaRPr kumimoji="1" lang="en-US" altLang="ja-JP" dirty="0"/>
          </a:p>
          <a:p>
            <a:r>
              <a:rPr kumimoji="1" lang="ja-JP" altLang="en-US" dirty="0"/>
              <a:t>帰無仮説の真偽を論じている文脈で、</a:t>
            </a:r>
            <a:br>
              <a:rPr kumimoji="1" lang="en-US" altLang="ja-JP" dirty="0"/>
            </a:br>
            <a:r>
              <a:rPr kumimoji="1" lang="ja-JP" altLang="en-US" dirty="0"/>
              <a:t>データを取る前から帰無仮説が義であるという性質は奇妙</a:t>
            </a:r>
            <a:endParaRPr kumimoji="1" lang="en-US" altLang="ja-JP" dirty="0"/>
          </a:p>
          <a:p>
            <a:r>
              <a:rPr kumimoji="1" lang="ja-JP" altLang="en-US" dirty="0"/>
              <a:t>有意差がなかった場合に、</a:t>
            </a:r>
            <a:br>
              <a:rPr kumimoji="1" lang="en-US" altLang="ja-JP" dirty="0"/>
            </a:br>
            <a:r>
              <a:rPr kumimoji="1" lang="ja-JP" altLang="en-US" dirty="0"/>
              <a:t>実験群と対照群の平均は等しいと結論してしまう誤り</a:t>
            </a:r>
            <a:endParaRPr kumimoji="1" lang="en-US" altLang="ja-JP" dirty="0"/>
          </a:p>
          <a:p>
            <a:r>
              <a:rPr kumimoji="1" lang="ja-JP" altLang="en-US" dirty="0"/>
              <a:t>差がないことを積極的に示したい状況が、科学研究における要請として存在するから、しかたなく有意性検定は誤用される</a:t>
            </a:r>
          </a:p>
        </p:txBody>
      </p:sp>
      <p:sp>
        <p:nvSpPr>
          <p:cNvPr id="4" name="フッター プレースホルダー 3">
            <a:extLst>
              <a:ext uri="{FF2B5EF4-FFF2-40B4-BE49-F238E27FC236}">
                <a16:creationId xmlns:a16="http://schemas.microsoft.com/office/drawing/2014/main" id="{567D3C10-E701-380D-7CD5-EC38D28B6840}"/>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61D636EB-4231-A5BD-6B9D-E4A224A2B1AD}"/>
              </a:ext>
            </a:extLst>
          </p:cNvPr>
          <p:cNvSpPr>
            <a:spLocks noGrp="1"/>
          </p:cNvSpPr>
          <p:nvPr>
            <p:ph type="sldNum" sz="quarter" idx="12"/>
          </p:nvPr>
        </p:nvSpPr>
        <p:spPr/>
        <p:txBody>
          <a:bodyPr/>
          <a:lstStyle/>
          <a:p>
            <a:fld id="{04BD4C65-5691-41A8-9A51-4E35402E645F}" type="slidenum">
              <a:rPr kumimoji="1" lang="ja-JP" altLang="en-US" smtClean="0"/>
              <a:t>11</a:t>
            </a:fld>
            <a:endParaRPr kumimoji="1" lang="ja-JP" altLang="en-US"/>
          </a:p>
        </p:txBody>
      </p:sp>
    </p:spTree>
    <p:extLst>
      <p:ext uri="{BB962C8B-B14F-4D97-AF65-F5344CB8AC3E}">
        <p14:creationId xmlns:p14="http://schemas.microsoft.com/office/powerpoint/2010/main" val="54791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592FFF-6E52-18F2-0B06-F2F8ADC2B7DA}"/>
              </a:ext>
            </a:extLst>
          </p:cNvPr>
          <p:cNvSpPr>
            <a:spLocks noGrp="1"/>
          </p:cNvSpPr>
          <p:nvPr>
            <p:ph type="title"/>
          </p:nvPr>
        </p:nvSpPr>
        <p:spPr/>
        <p:txBody>
          <a:bodyPr/>
          <a:lstStyle/>
          <a:p>
            <a:r>
              <a:rPr kumimoji="1" lang="ja-JP" altLang="en-US" dirty="0"/>
              <a:t>事実上同じ範囲　</a:t>
            </a:r>
            <a:r>
              <a:rPr kumimoji="1" lang="en-US" altLang="ja-JP" dirty="0"/>
              <a:t>ROPE</a:t>
            </a:r>
            <a:endParaRPr kumimoji="1" lang="ja-JP" altLang="en-US" dirty="0"/>
          </a:p>
        </p:txBody>
      </p:sp>
      <p:sp>
        <p:nvSpPr>
          <p:cNvPr id="3" name="コンテンツ プレースホルダー 2">
            <a:extLst>
              <a:ext uri="{FF2B5EF4-FFF2-40B4-BE49-F238E27FC236}">
                <a16:creationId xmlns:a16="http://schemas.microsoft.com/office/drawing/2014/main" id="{616901DB-AD29-1CA2-C4F1-3B327405DD14}"/>
              </a:ext>
            </a:extLst>
          </p:cNvPr>
          <p:cNvSpPr>
            <a:spLocks noGrp="1"/>
          </p:cNvSpPr>
          <p:nvPr>
            <p:ph idx="1"/>
          </p:nvPr>
        </p:nvSpPr>
        <p:spPr>
          <a:xfrm>
            <a:off x="838200" y="1825625"/>
            <a:ext cx="10515600" cy="3413640"/>
          </a:xfrm>
        </p:spPr>
        <p:txBody>
          <a:bodyPr/>
          <a:lstStyle/>
          <a:p>
            <a:r>
              <a:rPr kumimoji="1" lang="ja-JP" altLang="en-US" dirty="0"/>
              <a:t>母平均は、およそ</a:t>
            </a:r>
            <a:r>
              <a:rPr kumimoji="1" lang="en-US" altLang="ja-JP"/>
              <a:t>15</a:t>
            </a:r>
            <a:r>
              <a:rPr kumimoji="1" lang="ja-JP" altLang="en-US" dirty="0"/>
              <a:t>日の近辺に存在する</a:t>
            </a:r>
            <a:endParaRPr kumimoji="1" lang="en-US" altLang="ja-JP" dirty="0"/>
          </a:p>
          <a:p>
            <a:r>
              <a:rPr kumimoji="1" lang="en-US" altLang="ja-JP" dirty="0"/>
              <a:t>ROPE</a:t>
            </a:r>
            <a:r>
              <a:rPr lang="ja-JP" altLang="en-US" dirty="0"/>
              <a:t>　</a:t>
            </a:r>
            <a:r>
              <a:rPr kumimoji="1" lang="en-US" altLang="ja-JP" dirty="0"/>
              <a:t>region of practical equivalence</a:t>
            </a:r>
          </a:p>
          <a:p>
            <a:r>
              <a:rPr kumimoji="1" lang="el-GR" altLang="ja-JP" dirty="0"/>
              <a:t>|μ1</a:t>
            </a:r>
            <a:r>
              <a:rPr kumimoji="1" lang="ja-JP" altLang="en-US" dirty="0"/>
              <a:t>ー</a:t>
            </a:r>
            <a:r>
              <a:rPr kumimoji="1" lang="en-US" altLang="ja-JP" dirty="0"/>
              <a:t>15</a:t>
            </a:r>
            <a:r>
              <a:rPr kumimoji="1" lang="el-GR" altLang="ja-JP" dirty="0"/>
              <a:t>| &lt; </a:t>
            </a:r>
            <a:r>
              <a:rPr kumimoji="1" lang="en-US" altLang="ja-JP" dirty="0"/>
              <a:t>c </a:t>
            </a:r>
            <a:r>
              <a:rPr kumimoji="1" lang="ja-JP" altLang="en-US" dirty="0"/>
              <a:t>　　　</a:t>
            </a:r>
            <a:r>
              <a:rPr kumimoji="1" lang="en-US" altLang="ja-JP" dirty="0"/>
              <a:t>PHC</a:t>
            </a:r>
            <a:r>
              <a:rPr kumimoji="1" lang="ja-JP" altLang="en-US" dirty="0"/>
              <a:t>（｜</a:t>
            </a:r>
            <a:r>
              <a:rPr kumimoji="1" lang="el-GR" altLang="ja-JP" dirty="0"/>
              <a:t>μ1</a:t>
            </a:r>
            <a:r>
              <a:rPr kumimoji="1" lang="ja-JP" altLang="en-US" dirty="0"/>
              <a:t>ー</a:t>
            </a:r>
            <a:r>
              <a:rPr kumimoji="1" lang="en-US" altLang="ja-JP" dirty="0"/>
              <a:t>15</a:t>
            </a:r>
            <a:r>
              <a:rPr kumimoji="1" lang="ja-JP" altLang="en-US" dirty="0"/>
              <a:t>｜＜</a:t>
            </a:r>
            <a:r>
              <a:rPr kumimoji="1" lang="en-US" altLang="ja-JP" dirty="0"/>
              <a:t>0.25</a:t>
            </a:r>
            <a:r>
              <a:rPr kumimoji="1" lang="ja-JP" altLang="en-US" dirty="0"/>
              <a:t>）＝</a:t>
            </a:r>
            <a:r>
              <a:rPr kumimoji="1" lang="en-US" altLang="ja-JP" dirty="0"/>
              <a:t>0.997</a:t>
            </a:r>
          </a:p>
          <a:p>
            <a:r>
              <a:rPr kumimoji="1" lang="ja-JP" altLang="en-US" dirty="0"/>
              <a:t>確率的評価を可能にす</a:t>
            </a:r>
            <a:r>
              <a:rPr lang="ja-JP" altLang="en-US" dirty="0"/>
              <a:t>るために</a:t>
            </a:r>
            <a:r>
              <a:rPr kumimoji="1" lang="ja-JP" altLang="en-US" dirty="0"/>
              <a:t>差がない状況を区間で表現</a:t>
            </a:r>
            <a:endParaRPr kumimoji="1" lang="en-US" altLang="ja-JP" dirty="0"/>
          </a:p>
          <a:p>
            <a:r>
              <a:rPr lang="ja-JP" altLang="en-US" dirty="0"/>
              <a:t>効果がない（実験が失敗した）確率の評価</a:t>
            </a:r>
            <a:endParaRPr kumimoji="1" lang="ja-JP" altLang="en-US" dirty="0"/>
          </a:p>
        </p:txBody>
      </p:sp>
      <p:sp>
        <p:nvSpPr>
          <p:cNvPr id="4" name="フッター プレースホルダー 3">
            <a:extLst>
              <a:ext uri="{FF2B5EF4-FFF2-40B4-BE49-F238E27FC236}">
                <a16:creationId xmlns:a16="http://schemas.microsoft.com/office/drawing/2014/main" id="{785309AD-2F66-7CBD-915B-676E728C8F41}"/>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5EB988DE-5E17-860D-8C58-EE4D24C98BC8}"/>
              </a:ext>
            </a:extLst>
          </p:cNvPr>
          <p:cNvSpPr>
            <a:spLocks noGrp="1"/>
          </p:cNvSpPr>
          <p:nvPr>
            <p:ph type="sldNum" sz="quarter" idx="12"/>
          </p:nvPr>
        </p:nvSpPr>
        <p:spPr/>
        <p:txBody>
          <a:bodyPr/>
          <a:lstStyle/>
          <a:p>
            <a:fld id="{04BD4C65-5691-41A8-9A51-4E35402E645F}" type="slidenum">
              <a:rPr kumimoji="1" lang="ja-JP" altLang="en-US" smtClean="0"/>
              <a:t>12</a:t>
            </a:fld>
            <a:endParaRPr kumimoji="1" lang="ja-JP" altLang="en-US"/>
          </a:p>
        </p:txBody>
      </p:sp>
      <p:sp>
        <p:nvSpPr>
          <p:cNvPr id="7" name="テキスト ボックス 6">
            <a:extLst>
              <a:ext uri="{FF2B5EF4-FFF2-40B4-BE49-F238E27FC236}">
                <a16:creationId xmlns:a16="http://schemas.microsoft.com/office/drawing/2014/main" id="{92320F2E-0C56-5A2A-D36E-3F9C5F5E5630}"/>
              </a:ext>
            </a:extLst>
          </p:cNvPr>
          <p:cNvSpPr txBox="1"/>
          <p:nvPr/>
        </p:nvSpPr>
        <p:spPr>
          <a:xfrm>
            <a:off x="1099751" y="5618371"/>
            <a:ext cx="9992497" cy="523220"/>
          </a:xfrm>
          <a:prstGeom prst="rect">
            <a:avLst/>
          </a:prstGeom>
          <a:noFill/>
        </p:spPr>
        <p:txBody>
          <a:bodyPr wrap="square">
            <a:spAutoFit/>
          </a:bodyPr>
          <a:lstStyle/>
          <a:p>
            <a:r>
              <a:rPr lang="en-US" altLang="ja-JP" sz="1400" dirty="0"/>
              <a:t>John </a:t>
            </a:r>
            <a:r>
              <a:rPr lang="en-US" altLang="ja-JP" sz="1400" dirty="0" err="1"/>
              <a:t>Kruschke</a:t>
            </a:r>
            <a:r>
              <a:rPr lang="en-US" altLang="ja-JP" sz="1400" dirty="0"/>
              <a:t> (2014) Doing Bayesian Data Analysis, Second Edition: A Tutorial with R, JAGS, and </a:t>
            </a:r>
            <a:r>
              <a:rPr lang="en-US" altLang="ja-JP" sz="1400" dirty="0" err="1"/>
              <a:t>Stan.Academic</a:t>
            </a:r>
            <a:r>
              <a:rPr lang="en-US" altLang="ja-JP" sz="1400" dirty="0"/>
              <a:t> Press. </a:t>
            </a:r>
          </a:p>
          <a:p>
            <a:r>
              <a:rPr lang="ja-JP" altLang="en-US" sz="1400" dirty="0"/>
              <a:t>前田和寛</a:t>
            </a:r>
            <a:r>
              <a:rPr lang="en-US" altLang="ja-JP" sz="1400" dirty="0"/>
              <a:t>, </a:t>
            </a:r>
            <a:r>
              <a:rPr lang="ja-JP" altLang="en-US" sz="1400" dirty="0"/>
              <a:t>小杉考司</a:t>
            </a:r>
            <a:r>
              <a:rPr lang="en-US" altLang="ja-JP" sz="1400" dirty="0"/>
              <a:t>(</a:t>
            </a:r>
            <a:r>
              <a:rPr lang="ja-JP" altLang="en-US" sz="1400" dirty="0"/>
              <a:t>翻訳</a:t>
            </a:r>
            <a:r>
              <a:rPr lang="en-US" altLang="ja-JP" sz="1400" dirty="0"/>
              <a:t>) (2017) </a:t>
            </a:r>
            <a:r>
              <a:rPr lang="ja-JP" altLang="en-US" sz="1400" dirty="0"/>
              <a:t>ベイズ統計モデリング</a:t>
            </a:r>
            <a:r>
              <a:rPr lang="en-US" altLang="ja-JP" sz="1400" dirty="0"/>
              <a:t>: R,JAGS, Stan</a:t>
            </a:r>
            <a:r>
              <a:rPr lang="ja-JP" altLang="en-US" sz="1400" dirty="0"/>
              <a:t>によるチュートリアル 原著第</a:t>
            </a:r>
            <a:r>
              <a:rPr lang="en-US" altLang="ja-JP" sz="1400" dirty="0"/>
              <a:t>2</a:t>
            </a:r>
            <a:r>
              <a:rPr lang="ja-JP" altLang="en-US" sz="1400" dirty="0"/>
              <a:t>版</a:t>
            </a:r>
            <a:r>
              <a:rPr lang="en-US" altLang="ja-JP" sz="1400" dirty="0"/>
              <a:t>, </a:t>
            </a:r>
            <a:r>
              <a:rPr lang="ja-JP" altLang="en-US" sz="1400" dirty="0"/>
              <a:t>共立出版</a:t>
            </a:r>
            <a:r>
              <a:rPr lang="en-US" altLang="ja-JP" sz="1400" dirty="0"/>
              <a:t>.</a:t>
            </a:r>
            <a:r>
              <a:rPr lang="ja-JP" altLang="en-US" sz="1400" dirty="0"/>
              <a:t>第</a:t>
            </a:r>
            <a:r>
              <a:rPr lang="en-US" altLang="ja-JP" sz="1400" dirty="0"/>
              <a:t>12</a:t>
            </a:r>
            <a:r>
              <a:rPr lang="ja-JP" altLang="en-US" sz="1400" dirty="0"/>
              <a:t>章</a:t>
            </a:r>
            <a:r>
              <a:rPr lang="en-US" altLang="ja-JP" sz="1400" dirty="0"/>
              <a:t>.</a:t>
            </a:r>
            <a:endParaRPr lang="ja-JP" altLang="en-US" sz="1400" dirty="0"/>
          </a:p>
        </p:txBody>
      </p:sp>
    </p:spTree>
    <p:extLst>
      <p:ext uri="{BB962C8B-B14F-4D97-AF65-F5344CB8AC3E}">
        <p14:creationId xmlns:p14="http://schemas.microsoft.com/office/powerpoint/2010/main" val="914534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BCF51-2AD8-8C06-CD22-03A011E07212}"/>
              </a:ext>
            </a:extLst>
          </p:cNvPr>
          <p:cNvSpPr>
            <a:spLocks noGrp="1"/>
          </p:cNvSpPr>
          <p:nvPr>
            <p:ph type="title"/>
          </p:nvPr>
        </p:nvSpPr>
        <p:spPr/>
        <p:txBody>
          <a:bodyPr>
            <a:normAutofit/>
          </a:bodyPr>
          <a:lstStyle/>
          <a:p>
            <a:r>
              <a:rPr kumimoji="1" lang="ja-JP" altLang="en-US" sz="3600" dirty="0"/>
              <a:t>ビッグデータの時代に有意性検定は相応しくない</a:t>
            </a:r>
          </a:p>
        </p:txBody>
      </p:sp>
      <p:sp>
        <p:nvSpPr>
          <p:cNvPr id="3" name="コンテンツ プレースホルダー 2">
            <a:extLst>
              <a:ext uri="{FF2B5EF4-FFF2-40B4-BE49-F238E27FC236}">
                <a16:creationId xmlns:a16="http://schemas.microsoft.com/office/drawing/2014/main" id="{B616D9D6-C65C-F61B-2810-4A016C4600F3}"/>
              </a:ext>
            </a:extLst>
          </p:cNvPr>
          <p:cNvSpPr>
            <a:spLocks noGrp="1"/>
          </p:cNvSpPr>
          <p:nvPr>
            <p:ph idx="1"/>
          </p:nvPr>
        </p:nvSpPr>
        <p:spPr>
          <a:xfrm>
            <a:off x="838200" y="1825625"/>
            <a:ext cx="10515600" cy="3891434"/>
          </a:xfrm>
        </p:spPr>
        <p:txBody>
          <a:bodyPr/>
          <a:lstStyle/>
          <a:p>
            <a:r>
              <a:rPr kumimoji="1" lang="ja-JP" altLang="en-US" dirty="0"/>
              <a:t>検定力：帰無仮説が偽であるときに帰無仮説を棄却する確率</a:t>
            </a:r>
            <a:endParaRPr kumimoji="1" lang="en-US" altLang="ja-JP" dirty="0"/>
          </a:p>
          <a:p>
            <a:r>
              <a:rPr lang="ja-JP" altLang="en-US" dirty="0"/>
              <a:t>ｎを増価させれば検定力が上がりいつかは必ず有意に</a:t>
            </a:r>
            <a:endParaRPr lang="en-US" altLang="ja-JP" dirty="0"/>
          </a:p>
          <a:p>
            <a:r>
              <a:rPr lang="ja-JP" altLang="en-US" dirty="0"/>
              <a:t>万を超えるビッグデータを扱う際には、全て有意</a:t>
            </a:r>
            <a:endParaRPr lang="en-US" altLang="ja-JP" dirty="0"/>
          </a:p>
          <a:p>
            <a:r>
              <a:rPr lang="ja-JP" altLang="en-US" dirty="0"/>
              <a:t>転職に強いスキルとして、データ分析力は今後益々重要視</a:t>
            </a:r>
            <a:endParaRPr lang="en-US" altLang="ja-JP" dirty="0"/>
          </a:p>
          <a:p>
            <a:r>
              <a:rPr lang="en-US" altLang="ja-JP" dirty="0"/>
              <a:t>Big</a:t>
            </a:r>
            <a:r>
              <a:rPr lang="ja-JP" altLang="en-US" dirty="0"/>
              <a:t> </a:t>
            </a:r>
            <a:r>
              <a:rPr lang="en-US" altLang="ja-JP" dirty="0"/>
              <a:t>Data</a:t>
            </a:r>
            <a:r>
              <a:rPr lang="ja-JP" altLang="en-US" dirty="0"/>
              <a:t>に無力な有意性検定は教育資源・教育機会の無駄使い</a:t>
            </a:r>
            <a:endParaRPr lang="en-US" altLang="ja-JP" dirty="0"/>
          </a:p>
          <a:p>
            <a:r>
              <a:rPr kumimoji="1" lang="ja-JP" altLang="en-US" dirty="0"/>
              <a:t>検定力分析は纏足（てんそく）である。</a:t>
            </a:r>
          </a:p>
        </p:txBody>
      </p:sp>
      <p:sp>
        <p:nvSpPr>
          <p:cNvPr id="4" name="フッター プレースホルダー 3">
            <a:extLst>
              <a:ext uri="{FF2B5EF4-FFF2-40B4-BE49-F238E27FC236}">
                <a16:creationId xmlns:a16="http://schemas.microsoft.com/office/drawing/2014/main" id="{7962DB10-56C5-25C7-4313-D753E4513F9B}"/>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D05A4141-F648-A73E-15AD-122B26B5193F}"/>
              </a:ext>
            </a:extLst>
          </p:cNvPr>
          <p:cNvSpPr>
            <a:spLocks noGrp="1"/>
          </p:cNvSpPr>
          <p:nvPr>
            <p:ph type="sldNum" sz="quarter" idx="12"/>
          </p:nvPr>
        </p:nvSpPr>
        <p:spPr/>
        <p:txBody>
          <a:bodyPr/>
          <a:lstStyle/>
          <a:p>
            <a:fld id="{04BD4C65-5691-41A8-9A51-4E35402E645F}" type="slidenum">
              <a:rPr kumimoji="1" lang="ja-JP" altLang="en-US" smtClean="0"/>
              <a:t>13</a:t>
            </a:fld>
            <a:endParaRPr kumimoji="1" lang="ja-JP" altLang="en-US"/>
          </a:p>
        </p:txBody>
      </p:sp>
      <p:sp>
        <p:nvSpPr>
          <p:cNvPr id="7" name="テキスト ボックス 6">
            <a:extLst>
              <a:ext uri="{FF2B5EF4-FFF2-40B4-BE49-F238E27FC236}">
                <a16:creationId xmlns:a16="http://schemas.microsoft.com/office/drawing/2014/main" id="{1794B944-4B9B-9A96-4FB1-C479C6657974}"/>
              </a:ext>
            </a:extLst>
          </p:cNvPr>
          <p:cNvSpPr txBox="1"/>
          <p:nvPr/>
        </p:nvSpPr>
        <p:spPr>
          <a:xfrm>
            <a:off x="1165654" y="5748209"/>
            <a:ext cx="10515600" cy="369332"/>
          </a:xfrm>
          <a:prstGeom prst="rect">
            <a:avLst/>
          </a:prstGeom>
          <a:noFill/>
        </p:spPr>
        <p:txBody>
          <a:bodyPr wrap="square">
            <a:spAutoFit/>
          </a:bodyPr>
          <a:lstStyle/>
          <a:p>
            <a:r>
              <a:rPr lang="ja-JP" altLang="en-US" dirty="0"/>
              <a:t>纏足：昔、中国で、女の足に子供の時から布を堅く巻きつけ、足を大きくしないようにした風習。</a:t>
            </a:r>
          </a:p>
        </p:txBody>
      </p:sp>
    </p:spTree>
    <p:extLst>
      <p:ext uri="{BB962C8B-B14F-4D97-AF65-F5344CB8AC3E}">
        <p14:creationId xmlns:p14="http://schemas.microsoft.com/office/powerpoint/2010/main" val="223517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521F1C-DFFE-CF54-DAEF-94985B883C0F}"/>
              </a:ext>
            </a:extLst>
          </p:cNvPr>
          <p:cNvSpPr>
            <a:spLocks noGrp="1"/>
          </p:cNvSpPr>
          <p:nvPr>
            <p:ph type="title"/>
          </p:nvPr>
        </p:nvSpPr>
        <p:spPr>
          <a:xfrm>
            <a:off x="838200" y="365126"/>
            <a:ext cx="10515600" cy="1162438"/>
          </a:xfrm>
        </p:spPr>
        <p:txBody>
          <a:bodyPr>
            <a:noAutofit/>
          </a:bodyPr>
          <a:lstStyle/>
          <a:p>
            <a:r>
              <a:rPr lang="en-US" altLang="ja-JP" sz="3200" dirty="0"/>
              <a:t>PHC</a:t>
            </a:r>
            <a:r>
              <a:rPr lang="ja-JP" altLang="en-US" sz="3200" dirty="0"/>
              <a:t>は </a:t>
            </a:r>
            <a:r>
              <a:rPr lang="en-US" altLang="ja-JP" sz="3200" dirty="0"/>
              <a:t>n </a:t>
            </a:r>
            <a:r>
              <a:rPr lang="ja-JP" altLang="en-US" sz="3200" dirty="0"/>
              <a:t>が小さいと</a:t>
            </a:r>
            <a:r>
              <a:rPr kumimoji="1" lang="ja-JP" altLang="en-US" sz="3200" dirty="0"/>
              <a:t>「自分に有利な主張がしにくい」</a:t>
            </a:r>
          </a:p>
        </p:txBody>
      </p:sp>
      <p:sp>
        <p:nvSpPr>
          <p:cNvPr id="3" name="コンテンツ プレースホルダー 2">
            <a:extLst>
              <a:ext uri="{FF2B5EF4-FFF2-40B4-BE49-F238E27FC236}">
                <a16:creationId xmlns:a16="http://schemas.microsoft.com/office/drawing/2014/main" id="{661A9D60-9846-2ED9-E11C-416196ABAC94}"/>
              </a:ext>
            </a:extLst>
          </p:cNvPr>
          <p:cNvSpPr>
            <a:spLocks noGrp="1"/>
          </p:cNvSpPr>
          <p:nvPr>
            <p:ph idx="1"/>
          </p:nvPr>
        </p:nvSpPr>
        <p:spPr>
          <a:xfrm>
            <a:off x="838200" y="4604951"/>
            <a:ext cx="10515600" cy="1572012"/>
          </a:xfrm>
        </p:spPr>
        <p:txBody>
          <a:bodyPr>
            <a:normAutofit fontScale="77500" lnSpcReduction="20000"/>
          </a:bodyPr>
          <a:lstStyle/>
          <a:p>
            <a:r>
              <a:rPr kumimoji="1" lang="ja-JP" altLang="en-US" dirty="0"/>
              <a:t> </a:t>
            </a:r>
            <a:r>
              <a:rPr kumimoji="1" lang="en-US" altLang="ja-JP" dirty="0"/>
              <a:t>PHC</a:t>
            </a:r>
            <a:r>
              <a:rPr kumimoji="1" lang="ja-JP" altLang="en-US" dirty="0"/>
              <a:t>曲線は </a:t>
            </a:r>
            <a:r>
              <a:rPr kumimoji="1" lang="en-US" altLang="ja-JP" dirty="0"/>
              <a:t>n </a:t>
            </a:r>
            <a:r>
              <a:rPr kumimoji="1" lang="ja-JP" altLang="en-US" dirty="0"/>
              <a:t>が小さいと緩慢（</a:t>
            </a:r>
            <a:r>
              <a:rPr kumimoji="1" lang="en-US" altLang="ja-JP" dirty="0"/>
              <a:t>n=20 </a:t>
            </a:r>
            <a:r>
              <a:rPr kumimoji="1" lang="ja-JP" altLang="en-US" dirty="0"/>
              <a:t>左図）、大きいと急峻（</a:t>
            </a:r>
            <a:r>
              <a:rPr kumimoji="1" lang="en-US" altLang="ja-JP" dirty="0"/>
              <a:t>n=1000 </a:t>
            </a:r>
            <a:r>
              <a:rPr kumimoji="1" lang="ja-JP" altLang="en-US" dirty="0"/>
              <a:t>右図）</a:t>
            </a:r>
            <a:endParaRPr kumimoji="1" lang="en-US" altLang="ja-JP" dirty="0"/>
          </a:p>
          <a:p>
            <a:r>
              <a:rPr kumimoji="1" lang="ja-JP" altLang="en-US" dirty="0"/>
              <a:t>小さいほうが望ましい母数の</a:t>
            </a:r>
            <a:r>
              <a:rPr kumimoji="1" lang="en-US" altLang="ja-JP" dirty="0"/>
              <a:t>PHC</a:t>
            </a:r>
            <a:r>
              <a:rPr kumimoji="1" lang="ja-JP" altLang="en-US" dirty="0"/>
              <a:t>曲線は単調増加関数</a:t>
            </a:r>
            <a:endParaRPr kumimoji="1" lang="en-US" altLang="ja-JP" dirty="0"/>
          </a:p>
          <a:p>
            <a:r>
              <a:rPr kumimoji="1" lang="en-US" altLang="ja-JP" dirty="0"/>
              <a:t>n </a:t>
            </a:r>
            <a:r>
              <a:rPr kumimoji="1" lang="ja-JP" altLang="en-US" dirty="0"/>
              <a:t>が小さいときは分析者に不利な</a:t>
            </a:r>
            <a:r>
              <a:rPr lang="ja-JP" altLang="en-US" dirty="0"/>
              <a:t>★の領域で</a:t>
            </a:r>
            <a:r>
              <a:rPr kumimoji="1" lang="ja-JP" altLang="en-US" dirty="0"/>
              <a:t>しか </a:t>
            </a:r>
            <a:r>
              <a:rPr kumimoji="1" lang="en-US" altLang="ja-JP" dirty="0" err="1"/>
              <a:t>phc</a:t>
            </a:r>
            <a:r>
              <a:rPr kumimoji="1" lang="en-US" altLang="ja-JP" dirty="0"/>
              <a:t> </a:t>
            </a:r>
            <a:r>
              <a:rPr kumimoji="1" lang="ja-JP" altLang="en-US" dirty="0"/>
              <a:t>は高くならない</a:t>
            </a:r>
          </a:p>
        </p:txBody>
      </p:sp>
      <p:sp>
        <p:nvSpPr>
          <p:cNvPr id="4" name="フッター プレースホルダー 3">
            <a:extLst>
              <a:ext uri="{FF2B5EF4-FFF2-40B4-BE49-F238E27FC236}">
                <a16:creationId xmlns:a16="http://schemas.microsoft.com/office/drawing/2014/main" id="{05C6E3A8-6FAA-9420-D338-C00554CD678E}"/>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F79FE35E-69DE-8744-08B2-7E3934931233}"/>
              </a:ext>
            </a:extLst>
          </p:cNvPr>
          <p:cNvSpPr>
            <a:spLocks noGrp="1"/>
          </p:cNvSpPr>
          <p:nvPr>
            <p:ph type="sldNum" sz="quarter" idx="12"/>
          </p:nvPr>
        </p:nvSpPr>
        <p:spPr/>
        <p:txBody>
          <a:bodyPr/>
          <a:lstStyle/>
          <a:p>
            <a:fld id="{04BD4C65-5691-41A8-9A51-4E35402E645F}" type="slidenum">
              <a:rPr kumimoji="1" lang="ja-JP" altLang="en-US" smtClean="0"/>
              <a:t>14</a:t>
            </a:fld>
            <a:endParaRPr kumimoji="1" lang="ja-JP" altLang="en-US"/>
          </a:p>
        </p:txBody>
      </p:sp>
      <p:pic>
        <p:nvPicPr>
          <p:cNvPr id="7" name="図 6">
            <a:extLst>
              <a:ext uri="{FF2B5EF4-FFF2-40B4-BE49-F238E27FC236}">
                <a16:creationId xmlns:a16="http://schemas.microsoft.com/office/drawing/2014/main" id="{06E828EA-6DE3-102F-27BF-B7EA932D636E}"/>
              </a:ext>
            </a:extLst>
          </p:cNvPr>
          <p:cNvPicPr>
            <a:picLocks noChangeAspect="1"/>
          </p:cNvPicPr>
          <p:nvPr/>
        </p:nvPicPr>
        <p:blipFill>
          <a:blip r:embed="rId3"/>
          <a:stretch>
            <a:fillRect/>
          </a:stretch>
        </p:blipFill>
        <p:spPr>
          <a:xfrm>
            <a:off x="1151239" y="1527563"/>
            <a:ext cx="4252784" cy="1675974"/>
          </a:xfrm>
          <a:prstGeom prst="rect">
            <a:avLst/>
          </a:prstGeom>
        </p:spPr>
      </p:pic>
      <p:pic>
        <p:nvPicPr>
          <p:cNvPr id="9" name="図 8">
            <a:extLst>
              <a:ext uri="{FF2B5EF4-FFF2-40B4-BE49-F238E27FC236}">
                <a16:creationId xmlns:a16="http://schemas.microsoft.com/office/drawing/2014/main" id="{2847CCDE-B470-7D48-BB74-507942BEB59C}"/>
              </a:ext>
            </a:extLst>
          </p:cNvPr>
          <p:cNvPicPr>
            <a:picLocks noChangeAspect="1"/>
          </p:cNvPicPr>
          <p:nvPr/>
        </p:nvPicPr>
        <p:blipFill>
          <a:blip r:embed="rId4"/>
          <a:stretch>
            <a:fillRect/>
          </a:stretch>
        </p:blipFill>
        <p:spPr>
          <a:xfrm>
            <a:off x="6096000" y="1527563"/>
            <a:ext cx="4336595" cy="2486412"/>
          </a:xfrm>
          <a:prstGeom prst="rect">
            <a:avLst/>
          </a:prstGeom>
        </p:spPr>
      </p:pic>
      <p:pic>
        <p:nvPicPr>
          <p:cNvPr id="11" name="図 10">
            <a:extLst>
              <a:ext uri="{FF2B5EF4-FFF2-40B4-BE49-F238E27FC236}">
                <a16:creationId xmlns:a16="http://schemas.microsoft.com/office/drawing/2014/main" id="{DC07FF21-9E99-E60D-985A-4B2D2592BDB4}"/>
              </a:ext>
            </a:extLst>
          </p:cNvPr>
          <p:cNvPicPr>
            <a:picLocks noChangeAspect="1"/>
          </p:cNvPicPr>
          <p:nvPr/>
        </p:nvPicPr>
        <p:blipFill>
          <a:blip r:embed="rId5"/>
          <a:stretch>
            <a:fillRect/>
          </a:stretch>
        </p:blipFill>
        <p:spPr>
          <a:xfrm>
            <a:off x="1151239" y="3382924"/>
            <a:ext cx="4336595" cy="671323"/>
          </a:xfrm>
          <a:prstGeom prst="rect">
            <a:avLst/>
          </a:prstGeom>
        </p:spPr>
      </p:pic>
    </p:spTree>
    <p:extLst>
      <p:ext uri="{BB962C8B-B14F-4D97-AF65-F5344CB8AC3E}">
        <p14:creationId xmlns:p14="http://schemas.microsoft.com/office/powerpoint/2010/main" val="110729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6C796-6CCC-C718-B22E-49BC47B05C9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42C4646-CD02-0B8B-2004-A2AF7FA07666}"/>
              </a:ext>
            </a:extLst>
          </p:cNvPr>
          <p:cNvSpPr>
            <a:spLocks noGrp="1"/>
          </p:cNvSpPr>
          <p:nvPr>
            <p:ph type="title"/>
          </p:nvPr>
        </p:nvSpPr>
        <p:spPr>
          <a:xfrm>
            <a:off x="838200" y="365126"/>
            <a:ext cx="10515600" cy="1162438"/>
          </a:xfrm>
        </p:spPr>
        <p:txBody>
          <a:bodyPr/>
          <a:lstStyle/>
          <a:p>
            <a:r>
              <a:rPr kumimoji="1" lang="ja-JP" altLang="en-US"/>
              <a:t>データ数は多ければ多いほどよい</a:t>
            </a:r>
            <a:endParaRPr kumimoji="1" lang="ja-JP" altLang="en-US" dirty="0"/>
          </a:p>
        </p:txBody>
      </p:sp>
      <p:sp>
        <p:nvSpPr>
          <p:cNvPr id="3" name="コンテンツ プレースホルダー 2">
            <a:extLst>
              <a:ext uri="{FF2B5EF4-FFF2-40B4-BE49-F238E27FC236}">
                <a16:creationId xmlns:a16="http://schemas.microsoft.com/office/drawing/2014/main" id="{06171428-47B0-2F05-ACD0-3CF3A92333D8}"/>
              </a:ext>
            </a:extLst>
          </p:cNvPr>
          <p:cNvSpPr>
            <a:spLocks noGrp="1"/>
          </p:cNvSpPr>
          <p:nvPr>
            <p:ph idx="1"/>
          </p:nvPr>
        </p:nvSpPr>
        <p:spPr>
          <a:xfrm>
            <a:off x="838200" y="4309353"/>
            <a:ext cx="10515600" cy="1867610"/>
          </a:xfrm>
        </p:spPr>
        <p:txBody>
          <a:bodyPr>
            <a:normAutofit fontScale="85000" lnSpcReduction="10000"/>
          </a:bodyPr>
          <a:lstStyle/>
          <a:p>
            <a:r>
              <a:rPr lang="ja-JP" altLang="en-US" dirty="0"/>
              <a:t>どの点も</a:t>
            </a:r>
            <a:r>
              <a:rPr kumimoji="1" lang="ja-JP" altLang="en-US" dirty="0"/>
              <a:t> </a:t>
            </a:r>
            <a:r>
              <a:rPr kumimoji="1" lang="en-US" altLang="ja-JP" dirty="0"/>
              <a:t>n </a:t>
            </a:r>
            <a:r>
              <a:rPr kumimoji="1" lang="ja-JP" altLang="en-US" dirty="0"/>
              <a:t>の増加に伴って、</a:t>
            </a:r>
            <a:r>
              <a:rPr kumimoji="1" lang="en-US" altLang="ja-JP" dirty="0"/>
              <a:t>PHC</a:t>
            </a:r>
            <a:r>
              <a:rPr kumimoji="1" lang="ja-JP" altLang="en-US" dirty="0"/>
              <a:t>は</a:t>
            </a:r>
            <a:r>
              <a:rPr kumimoji="1" lang="en-US" altLang="ja-JP" dirty="0"/>
              <a:t>0</a:t>
            </a:r>
            <a:r>
              <a:rPr kumimoji="1" lang="ja-JP" altLang="en-US" dirty="0"/>
              <a:t>か</a:t>
            </a:r>
            <a:r>
              <a:rPr kumimoji="1" lang="en-US" altLang="ja-JP" dirty="0"/>
              <a:t>1</a:t>
            </a:r>
            <a:r>
              <a:rPr kumimoji="1" lang="ja-JP" altLang="en-US" dirty="0"/>
              <a:t>に確率的に近づく</a:t>
            </a:r>
            <a:endParaRPr kumimoji="1" lang="en-US" altLang="ja-JP" dirty="0"/>
          </a:p>
          <a:p>
            <a:r>
              <a:rPr kumimoji="1" lang="en-US" altLang="ja-JP" dirty="0"/>
              <a:t>µ ≤ 14.7</a:t>
            </a:r>
            <a:r>
              <a:rPr kumimoji="1" lang="ja-JP" altLang="en-US" dirty="0"/>
              <a:t>の</a:t>
            </a:r>
            <a:r>
              <a:rPr kumimoji="1" lang="en-US" altLang="ja-JP" dirty="0" err="1"/>
              <a:t>phc</a:t>
            </a:r>
            <a:r>
              <a:rPr kumimoji="1" lang="ja-JP" altLang="en-US" dirty="0"/>
              <a:t>は </a:t>
            </a:r>
            <a:r>
              <a:rPr kumimoji="1" lang="en-US" altLang="ja-JP" dirty="0"/>
              <a:t>0.089 </a:t>
            </a:r>
            <a:r>
              <a:rPr kumimoji="1" lang="ja-JP" altLang="en-US" dirty="0"/>
              <a:t>であり、</a:t>
            </a:r>
            <a:r>
              <a:rPr kumimoji="1" lang="en-US" altLang="ja-JP" dirty="0"/>
              <a:t>µ ≤ 14.9</a:t>
            </a:r>
            <a:r>
              <a:rPr kumimoji="1" lang="ja-JP" altLang="en-US" dirty="0"/>
              <a:t>の</a:t>
            </a:r>
            <a:r>
              <a:rPr kumimoji="1" lang="en-US" altLang="ja-JP" dirty="0" err="1"/>
              <a:t>phc</a:t>
            </a:r>
            <a:r>
              <a:rPr kumimoji="1" lang="ja-JP" altLang="en-US" dirty="0"/>
              <a:t>は</a:t>
            </a:r>
            <a:r>
              <a:rPr kumimoji="1" lang="en-US" altLang="ja-JP" dirty="0"/>
              <a:t>0.998 </a:t>
            </a:r>
          </a:p>
          <a:p>
            <a:r>
              <a:rPr kumimoji="1" lang="en-US" altLang="ja-JP" dirty="0"/>
              <a:t>n </a:t>
            </a:r>
            <a:r>
              <a:rPr kumimoji="1" lang="ja-JP" altLang="en-US" dirty="0"/>
              <a:t>が大きいと分析者に有利な仮説か否かとは無関係に明確な結論が出せる</a:t>
            </a:r>
          </a:p>
        </p:txBody>
      </p:sp>
      <p:sp>
        <p:nvSpPr>
          <p:cNvPr id="4" name="フッター プレースホルダー 3">
            <a:extLst>
              <a:ext uri="{FF2B5EF4-FFF2-40B4-BE49-F238E27FC236}">
                <a16:creationId xmlns:a16="http://schemas.microsoft.com/office/drawing/2014/main" id="{76B78D3A-3E11-EF39-2DE1-AA5ED51C19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スライド番号プレースホルダー 4">
            <a:extLst>
              <a:ext uri="{FF2B5EF4-FFF2-40B4-BE49-F238E27FC236}">
                <a16:creationId xmlns:a16="http://schemas.microsoft.com/office/drawing/2014/main" id="{54313DFF-888C-B48C-D940-78D6B6AB63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BD4C65-5691-41A8-9A51-4E35402E645F}"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ECCF881A-7F35-7F0E-4870-63A368A46AEB}"/>
              </a:ext>
            </a:extLst>
          </p:cNvPr>
          <p:cNvPicPr>
            <a:picLocks noChangeAspect="1"/>
          </p:cNvPicPr>
          <p:nvPr/>
        </p:nvPicPr>
        <p:blipFill>
          <a:blip r:embed="rId3"/>
          <a:stretch>
            <a:fillRect/>
          </a:stretch>
        </p:blipFill>
        <p:spPr>
          <a:xfrm>
            <a:off x="1151239" y="1527563"/>
            <a:ext cx="4252784" cy="1675974"/>
          </a:xfrm>
          <a:prstGeom prst="rect">
            <a:avLst/>
          </a:prstGeom>
        </p:spPr>
      </p:pic>
      <p:pic>
        <p:nvPicPr>
          <p:cNvPr id="9" name="図 8">
            <a:extLst>
              <a:ext uri="{FF2B5EF4-FFF2-40B4-BE49-F238E27FC236}">
                <a16:creationId xmlns:a16="http://schemas.microsoft.com/office/drawing/2014/main" id="{C89373FC-3458-C86B-75F2-F179E3D41886}"/>
              </a:ext>
            </a:extLst>
          </p:cNvPr>
          <p:cNvPicPr>
            <a:picLocks noChangeAspect="1"/>
          </p:cNvPicPr>
          <p:nvPr/>
        </p:nvPicPr>
        <p:blipFill>
          <a:blip r:embed="rId4"/>
          <a:stretch>
            <a:fillRect/>
          </a:stretch>
        </p:blipFill>
        <p:spPr>
          <a:xfrm>
            <a:off x="6096000" y="1527563"/>
            <a:ext cx="4336595" cy="2486412"/>
          </a:xfrm>
          <a:prstGeom prst="rect">
            <a:avLst/>
          </a:prstGeom>
        </p:spPr>
      </p:pic>
      <p:pic>
        <p:nvPicPr>
          <p:cNvPr id="11" name="図 10">
            <a:extLst>
              <a:ext uri="{FF2B5EF4-FFF2-40B4-BE49-F238E27FC236}">
                <a16:creationId xmlns:a16="http://schemas.microsoft.com/office/drawing/2014/main" id="{736C67D1-B637-C4C0-F7AE-9B1BBDB8AF25}"/>
              </a:ext>
            </a:extLst>
          </p:cNvPr>
          <p:cNvPicPr>
            <a:picLocks noChangeAspect="1"/>
          </p:cNvPicPr>
          <p:nvPr/>
        </p:nvPicPr>
        <p:blipFill>
          <a:blip r:embed="rId5"/>
          <a:stretch>
            <a:fillRect/>
          </a:stretch>
        </p:blipFill>
        <p:spPr>
          <a:xfrm>
            <a:off x="1151239" y="3382924"/>
            <a:ext cx="4336595" cy="671323"/>
          </a:xfrm>
          <a:prstGeom prst="rect">
            <a:avLst/>
          </a:prstGeom>
        </p:spPr>
      </p:pic>
      <p:sp>
        <p:nvSpPr>
          <p:cNvPr id="6" name="正方形/長方形 5">
            <a:extLst>
              <a:ext uri="{FF2B5EF4-FFF2-40B4-BE49-F238E27FC236}">
                <a16:creationId xmlns:a16="http://schemas.microsoft.com/office/drawing/2014/main" id="{A6976C98-45EC-53E4-9394-72C53B0B9A34}"/>
              </a:ext>
            </a:extLst>
          </p:cNvPr>
          <p:cNvSpPr/>
          <p:nvPr/>
        </p:nvSpPr>
        <p:spPr>
          <a:xfrm>
            <a:off x="7776426" y="3547353"/>
            <a:ext cx="462505" cy="5068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57EB4B7-0520-633C-A7B2-BCDFC7314E9C}"/>
              </a:ext>
            </a:extLst>
          </p:cNvPr>
          <p:cNvSpPr/>
          <p:nvPr/>
        </p:nvSpPr>
        <p:spPr>
          <a:xfrm>
            <a:off x="8610600" y="3547353"/>
            <a:ext cx="462505" cy="5068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859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6D3CA2-45B7-5DAD-C2BD-F948120D8D83}"/>
              </a:ext>
            </a:extLst>
          </p:cNvPr>
          <p:cNvSpPr>
            <a:spLocks noGrp="1"/>
          </p:cNvSpPr>
          <p:nvPr>
            <p:ph type="title"/>
          </p:nvPr>
        </p:nvSpPr>
        <p:spPr/>
        <p:txBody>
          <a:bodyPr/>
          <a:lstStyle/>
          <a:p>
            <a:r>
              <a:rPr kumimoji="1" lang="ja-JP" altLang="en-US" dirty="0"/>
              <a:t>検定統計量は自力で導けない</a:t>
            </a:r>
          </a:p>
        </p:txBody>
      </p:sp>
      <p:sp>
        <p:nvSpPr>
          <p:cNvPr id="3" name="コンテンツ プレースホルダー 2">
            <a:extLst>
              <a:ext uri="{FF2B5EF4-FFF2-40B4-BE49-F238E27FC236}">
                <a16:creationId xmlns:a16="http://schemas.microsoft.com/office/drawing/2014/main" id="{8CFF807F-0EE4-2EBC-FB73-4A937FA46A70}"/>
              </a:ext>
            </a:extLst>
          </p:cNvPr>
          <p:cNvSpPr>
            <a:spLocks noGrp="1"/>
          </p:cNvSpPr>
          <p:nvPr>
            <p:ph idx="1"/>
          </p:nvPr>
        </p:nvSpPr>
        <p:spPr/>
        <p:txBody>
          <a:bodyPr/>
          <a:lstStyle/>
          <a:p>
            <a:r>
              <a:rPr kumimoji="1" lang="ja-JP" altLang="en-US" dirty="0"/>
              <a:t>検定統計量の導出には解析学の知識</a:t>
            </a:r>
            <a:r>
              <a:rPr lang="ja-JP" altLang="en-US" dirty="0"/>
              <a:t>が必要</a:t>
            </a:r>
            <a:endParaRPr kumimoji="1" lang="en-US" altLang="ja-JP" dirty="0"/>
          </a:p>
          <a:p>
            <a:r>
              <a:rPr kumimoji="1" lang="ja-JP" altLang="en-US" dirty="0"/>
              <a:t>「統計学はデータ分析のための単なる道具であり，ツマラナイ手続きの集まりを暗記する学問である」との決定的な印象</a:t>
            </a:r>
            <a:endParaRPr kumimoji="1" lang="en-US" altLang="ja-JP" dirty="0"/>
          </a:p>
          <a:p>
            <a:r>
              <a:rPr kumimoji="1" lang="en-US" altLang="ja-JP" dirty="0"/>
              <a:t>2</a:t>
            </a:r>
            <a:r>
              <a:rPr kumimoji="1" lang="ja-JP" altLang="en-US" dirty="0"/>
              <a:t>群の肥満度</a:t>
            </a:r>
            <a:r>
              <a:rPr kumimoji="1" lang="en-US" altLang="ja-JP" dirty="0"/>
              <a:t>BMI</a:t>
            </a:r>
            <a:r>
              <a:rPr kumimoji="1" lang="ja-JP" altLang="en-US" dirty="0"/>
              <a:t>の差の有意性検定を自分で工夫できるか</a:t>
            </a:r>
            <a:endParaRPr kumimoji="1" lang="en-US" altLang="ja-JP" dirty="0"/>
          </a:p>
          <a:p>
            <a:r>
              <a:rPr lang="ja-JP" altLang="en-US" dirty="0"/>
              <a:t>コロナ</a:t>
            </a:r>
            <a:r>
              <a:rPr kumimoji="1" lang="ja-JP" altLang="en-US" dirty="0"/>
              <a:t>ワクチンの有効率の有意性検定を自分で工夫できるか</a:t>
            </a:r>
            <a:endParaRPr kumimoji="1" lang="en-US" altLang="ja-JP" dirty="0"/>
          </a:p>
          <a:p>
            <a:r>
              <a:rPr kumimoji="1" lang="ja-JP" altLang="en-US" dirty="0"/>
              <a:t>セリグマンの犬のような学習性無力感を学生に与えてしまう</a:t>
            </a:r>
          </a:p>
        </p:txBody>
      </p:sp>
      <p:sp>
        <p:nvSpPr>
          <p:cNvPr id="4" name="フッター プレースホルダー 3">
            <a:extLst>
              <a:ext uri="{FF2B5EF4-FFF2-40B4-BE49-F238E27FC236}">
                <a16:creationId xmlns:a16="http://schemas.microsoft.com/office/drawing/2014/main" id="{D5EEDA76-3965-CF47-BE5F-3191E923FBA6}"/>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CA82E035-83F5-BA2E-4086-6545086E44C6}"/>
              </a:ext>
            </a:extLst>
          </p:cNvPr>
          <p:cNvSpPr>
            <a:spLocks noGrp="1"/>
          </p:cNvSpPr>
          <p:nvPr>
            <p:ph type="sldNum" sz="quarter" idx="12"/>
          </p:nvPr>
        </p:nvSpPr>
        <p:spPr/>
        <p:txBody>
          <a:bodyPr/>
          <a:lstStyle/>
          <a:p>
            <a:fld id="{04BD4C65-5691-41A8-9A51-4E35402E645F}" type="slidenum">
              <a:rPr kumimoji="1" lang="ja-JP" altLang="en-US" smtClean="0"/>
              <a:t>16</a:t>
            </a:fld>
            <a:endParaRPr kumimoji="1" lang="ja-JP" altLang="en-US"/>
          </a:p>
        </p:txBody>
      </p:sp>
    </p:spTree>
    <p:extLst>
      <p:ext uri="{BB962C8B-B14F-4D97-AF65-F5344CB8AC3E}">
        <p14:creationId xmlns:p14="http://schemas.microsoft.com/office/powerpoint/2010/main" val="4041049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2B6BB7-BC43-163A-1718-D69DD766C3E0}"/>
              </a:ext>
            </a:extLst>
          </p:cNvPr>
          <p:cNvSpPr>
            <a:spLocks noGrp="1"/>
          </p:cNvSpPr>
          <p:nvPr>
            <p:ph type="title"/>
          </p:nvPr>
        </p:nvSpPr>
        <p:spPr/>
        <p:txBody>
          <a:bodyPr>
            <a:normAutofit/>
          </a:bodyPr>
          <a:lstStyle/>
          <a:p>
            <a:r>
              <a:rPr kumimoji="1" lang="ja-JP" altLang="en-US" sz="4000" dirty="0"/>
              <a:t>学習後に登場した指標（ワクチン有効率）</a:t>
            </a:r>
          </a:p>
        </p:txBody>
      </p:sp>
      <p:sp>
        <p:nvSpPr>
          <p:cNvPr id="3" name="コンテンツ プレースホルダー 2">
            <a:extLst>
              <a:ext uri="{FF2B5EF4-FFF2-40B4-BE49-F238E27FC236}">
                <a16:creationId xmlns:a16="http://schemas.microsoft.com/office/drawing/2014/main" id="{F20BEB2D-B6E1-A34E-71B3-E2EB163C6408}"/>
              </a:ext>
            </a:extLst>
          </p:cNvPr>
          <p:cNvSpPr>
            <a:spLocks noGrp="1"/>
          </p:cNvSpPr>
          <p:nvPr>
            <p:ph idx="1"/>
          </p:nvPr>
        </p:nvSpPr>
        <p:spPr>
          <a:xfrm>
            <a:off x="838200" y="1825625"/>
            <a:ext cx="5644978" cy="3067388"/>
          </a:xfrm>
        </p:spPr>
        <p:txBody>
          <a:bodyPr/>
          <a:lstStyle/>
          <a:p>
            <a:r>
              <a:rPr kumimoji="1" lang="ja-JP" altLang="en-US" dirty="0"/>
              <a:t>ファイザー社のコロナワクチン</a:t>
            </a:r>
            <a:endParaRPr kumimoji="1" lang="en-US" altLang="ja-JP" dirty="0"/>
          </a:p>
          <a:p>
            <a:r>
              <a:rPr lang="ja-JP" altLang="en-US" dirty="0"/>
              <a:t>有効率：</a:t>
            </a:r>
            <a:r>
              <a:rPr kumimoji="1" lang="ja-JP" altLang="en-US" dirty="0"/>
              <a:t>ワクチン接種によって，接種せずに発症したはずの何</a:t>
            </a:r>
            <a:r>
              <a:rPr kumimoji="1" lang="en-US" altLang="ja-JP" dirty="0"/>
              <a:t>%</a:t>
            </a:r>
            <a:r>
              <a:rPr kumimoji="1" lang="ja-JP" altLang="en-US" dirty="0"/>
              <a:t>が発症せずに済むか</a:t>
            </a:r>
            <a:endParaRPr kumimoji="1" lang="en-US" altLang="ja-JP" dirty="0"/>
          </a:p>
          <a:p>
            <a:r>
              <a:rPr kumimoji="1" lang="en-US" altLang="ja-JP" dirty="0"/>
              <a:t>PHC( c &lt;= </a:t>
            </a:r>
            <a:r>
              <a:rPr kumimoji="1" lang="ja-JP" altLang="en-US" dirty="0"/>
              <a:t>有効率 </a:t>
            </a:r>
            <a:r>
              <a:rPr kumimoji="1" lang="en-US" altLang="ja-JP" dirty="0"/>
              <a:t>)</a:t>
            </a:r>
            <a:endParaRPr kumimoji="1" lang="ja-JP" altLang="en-US" dirty="0"/>
          </a:p>
        </p:txBody>
      </p:sp>
      <p:sp>
        <p:nvSpPr>
          <p:cNvPr id="4" name="フッター プレースホルダー 3">
            <a:extLst>
              <a:ext uri="{FF2B5EF4-FFF2-40B4-BE49-F238E27FC236}">
                <a16:creationId xmlns:a16="http://schemas.microsoft.com/office/drawing/2014/main" id="{C036B19A-D55E-EDA5-ABC6-F2A063524AD0}"/>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C0297336-887B-3E01-083A-E373DF7E1220}"/>
              </a:ext>
            </a:extLst>
          </p:cNvPr>
          <p:cNvSpPr>
            <a:spLocks noGrp="1"/>
          </p:cNvSpPr>
          <p:nvPr>
            <p:ph type="sldNum" sz="quarter" idx="12"/>
          </p:nvPr>
        </p:nvSpPr>
        <p:spPr/>
        <p:txBody>
          <a:bodyPr/>
          <a:lstStyle/>
          <a:p>
            <a:fld id="{04BD4C65-5691-41A8-9A51-4E35402E645F}" type="slidenum">
              <a:rPr kumimoji="1" lang="ja-JP" altLang="en-US" smtClean="0"/>
              <a:t>17</a:t>
            </a:fld>
            <a:endParaRPr kumimoji="1" lang="ja-JP" altLang="en-US"/>
          </a:p>
        </p:txBody>
      </p:sp>
      <p:pic>
        <p:nvPicPr>
          <p:cNvPr id="7" name="図 6">
            <a:extLst>
              <a:ext uri="{FF2B5EF4-FFF2-40B4-BE49-F238E27FC236}">
                <a16:creationId xmlns:a16="http://schemas.microsoft.com/office/drawing/2014/main" id="{D20A459C-3C77-3558-B546-5DC6BCEA7EB0}"/>
              </a:ext>
            </a:extLst>
          </p:cNvPr>
          <p:cNvPicPr>
            <a:picLocks noChangeAspect="1"/>
          </p:cNvPicPr>
          <p:nvPr/>
        </p:nvPicPr>
        <p:blipFill>
          <a:blip r:embed="rId3"/>
          <a:stretch>
            <a:fillRect/>
          </a:stretch>
        </p:blipFill>
        <p:spPr>
          <a:xfrm>
            <a:off x="6934791" y="1825625"/>
            <a:ext cx="4724131" cy="1845115"/>
          </a:xfrm>
          <a:prstGeom prst="rect">
            <a:avLst/>
          </a:prstGeom>
        </p:spPr>
      </p:pic>
      <p:pic>
        <p:nvPicPr>
          <p:cNvPr id="9" name="図 8">
            <a:extLst>
              <a:ext uri="{FF2B5EF4-FFF2-40B4-BE49-F238E27FC236}">
                <a16:creationId xmlns:a16="http://schemas.microsoft.com/office/drawing/2014/main" id="{2B6A969F-00FE-8BEE-D952-266A2D612EAA}"/>
              </a:ext>
            </a:extLst>
          </p:cNvPr>
          <p:cNvPicPr>
            <a:picLocks noChangeAspect="1"/>
          </p:cNvPicPr>
          <p:nvPr/>
        </p:nvPicPr>
        <p:blipFill>
          <a:blip r:embed="rId4"/>
          <a:stretch>
            <a:fillRect/>
          </a:stretch>
        </p:blipFill>
        <p:spPr>
          <a:xfrm>
            <a:off x="7171007" y="4114800"/>
            <a:ext cx="4356692" cy="1652148"/>
          </a:xfrm>
          <a:prstGeom prst="rect">
            <a:avLst/>
          </a:prstGeom>
        </p:spPr>
      </p:pic>
      <p:sp>
        <p:nvSpPr>
          <p:cNvPr id="11" name="テキスト ボックス 10">
            <a:extLst>
              <a:ext uri="{FF2B5EF4-FFF2-40B4-BE49-F238E27FC236}">
                <a16:creationId xmlns:a16="http://schemas.microsoft.com/office/drawing/2014/main" id="{309A3FFD-4C41-517E-E329-9F360CEBA8DA}"/>
              </a:ext>
            </a:extLst>
          </p:cNvPr>
          <p:cNvSpPr txBox="1"/>
          <p:nvPr/>
        </p:nvSpPr>
        <p:spPr>
          <a:xfrm>
            <a:off x="303770" y="5332294"/>
            <a:ext cx="7530414" cy="584775"/>
          </a:xfrm>
          <a:prstGeom prst="rect">
            <a:avLst/>
          </a:prstGeom>
          <a:noFill/>
        </p:spPr>
        <p:txBody>
          <a:bodyPr wrap="square">
            <a:spAutoFit/>
          </a:bodyPr>
          <a:lstStyle/>
          <a:p>
            <a:r>
              <a:rPr lang="en-US" altLang="ja-JP" sz="1600" dirty="0"/>
              <a:t>0.9 </a:t>
            </a:r>
            <a:r>
              <a:rPr lang="ja-JP" altLang="en-US" sz="1600" dirty="0"/>
              <a:t>   </a:t>
            </a:r>
            <a:r>
              <a:rPr lang="en-US" altLang="ja-JP" sz="1600" dirty="0"/>
              <a:t> 0.91   0.92   0.93   0.94   0.95   0.96   0.97   0.98   0.99  1.00   </a:t>
            </a:r>
            <a:r>
              <a:rPr lang="ja-JP" altLang="en-US" sz="1600" dirty="0"/>
              <a:t>有効率</a:t>
            </a:r>
            <a:endParaRPr lang="en-US" altLang="ja-JP" sz="1600" dirty="0"/>
          </a:p>
          <a:p>
            <a:r>
              <a:rPr lang="en-US" altLang="ja-JP" sz="1600" dirty="0"/>
              <a:t>0.977 0.949 0.893 0.791 0.632 0.424 0.210 0.063 0.007 0.000 0.000  PHC</a:t>
            </a:r>
            <a:endParaRPr lang="ja-JP" altLang="en-US" sz="1600" dirty="0"/>
          </a:p>
        </p:txBody>
      </p:sp>
      <p:sp>
        <p:nvSpPr>
          <p:cNvPr id="6" name="正方形/長方形 5">
            <a:extLst>
              <a:ext uri="{FF2B5EF4-FFF2-40B4-BE49-F238E27FC236}">
                <a16:creationId xmlns:a16="http://schemas.microsoft.com/office/drawing/2014/main" id="{6B7E0A01-FFAB-550D-1A6A-CF4C8E5FFCF9}"/>
              </a:ext>
            </a:extLst>
          </p:cNvPr>
          <p:cNvSpPr/>
          <p:nvPr/>
        </p:nvSpPr>
        <p:spPr>
          <a:xfrm>
            <a:off x="303770" y="5164440"/>
            <a:ext cx="619961" cy="86313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612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149D27-254E-7A2F-19AE-FD72D635573A}"/>
              </a:ext>
            </a:extLst>
          </p:cNvPr>
          <p:cNvSpPr>
            <a:spLocks noGrp="1"/>
          </p:cNvSpPr>
          <p:nvPr>
            <p:ph type="title"/>
          </p:nvPr>
        </p:nvSpPr>
        <p:spPr/>
        <p:txBody>
          <a:bodyPr/>
          <a:lstStyle/>
          <a:p>
            <a:r>
              <a:rPr lang="ja-JP" altLang="en-US" dirty="0"/>
              <a:t>肥満度 </a:t>
            </a:r>
            <a:r>
              <a:rPr lang="en-US" altLang="ja-JP" dirty="0"/>
              <a:t>BMI </a:t>
            </a:r>
            <a:r>
              <a:rPr lang="ja-JP" altLang="en-US" dirty="0"/>
              <a:t>の差の推測統計的分析</a:t>
            </a:r>
            <a:endParaRPr kumimoji="1" lang="ja-JP" altLang="en-US" dirty="0"/>
          </a:p>
        </p:txBody>
      </p:sp>
      <p:sp>
        <p:nvSpPr>
          <p:cNvPr id="3" name="コンテンツ プレースホルダー 2">
            <a:extLst>
              <a:ext uri="{FF2B5EF4-FFF2-40B4-BE49-F238E27FC236}">
                <a16:creationId xmlns:a16="http://schemas.microsoft.com/office/drawing/2014/main" id="{40D64755-D7F4-9DAA-0C1B-A074B1509C7B}"/>
              </a:ext>
            </a:extLst>
          </p:cNvPr>
          <p:cNvSpPr>
            <a:spLocks noGrp="1"/>
          </p:cNvSpPr>
          <p:nvPr>
            <p:ph idx="1"/>
          </p:nvPr>
        </p:nvSpPr>
        <p:spPr>
          <a:xfrm>
            <a:off x="838200" y="1825625"/>
            <a:ext cx="5990968" cy="4351338"/>
          </a:xfrm>
        </p:spPr>
        <p:txBody>
          <a:bodyPr>
            <a:normAutofit/>
          </a:bodyPr>
          <a:lstStyle/>
          <a:p>
            <a:r>
              <a:rPr kumimoji="1" lang="ja-JP" altLang="en-US" dirty="0"/>
              <a:t>体重差ではなく、肥満度の差</a:t>
            </a:r>
            <a:endParaRPr kumimoji="1" lang="en-US" altLang="ja-JP" dirty="0"/>
          </a:p>
          <a:p>
            <a:r>
              <a:rPr kumimoji="1" lang="en-US" altLang="ja-JP" dirty="0"/>
              <a:t>BMI</a:t>
            </a:r>
            <a:r>
              <a:rPr kumimoji="1" lang="ja-JP" altLang="en-US" dirty="0"/>
              <a:t>が</a:t>
            </a:r>
            <a:r>
              <a:rPr kumimoji="1" lang="en-US" altLang="ja-JP" dirty="0"/>
              <a:t>0.36 </a:t>
            </a:r>
            <a:r>
              <a:rPr kumimoji="1" lang="ja-JP" altLang="en-US" dirty="0"/>
              <a:t>以上減少する確率</a:t>
            </a:r>
            <a:r>
              <a:rPr kumimoji="1" lang="en-US" altLang="ja-JP" dirty="0"/>
              <a:t>95%</a:t>
            </a:r>
            <a:r>
              <a:rPr kumimoji="1" lang="ja-JP" altLang="en-US" dirty="0"/>
              <a:t> </a:t>
            </a:r>
            <a:r>
              <a:rPr kumimoji="1" lang="en-US" altLang="ja-JP" dirty="0"/>
              <a:t>BMI</a:t>
            </a:r>
            <a:r>
              <a:rPr kumimoji="1" lang="ja-JP" altLang="en-US" dirty="0"/>
              <a:t>が</a:t>
            </a:r>
            <a:r>
              <a:rPr kumimoji="1" lang="en-US" altLang="ja-JP" dirty="0"/>
              <a:t>0.80 </a:t>
            </a:r>
            <a:r>
              <a:rPr kumimoji="1" lang="ja-JP" altLang="en-US" dirty="0"/>
              <a:t>以上減少する確率</a:t>
            </a:r>
            <a:r>
              <a:rPr kumimoji="1" lang="en-US" altLang="ja-JP" dirty="0"/>
              <a:t>50%</a:t>
            </a:r>
          </a:p>
          <a:p>
            <a:r>
              <a:rPr kumimoji="1" lang="ja-JP" altLang="en-US" dirty="0"/>
              <a:t>統計学とは直接関係のない指標が星の数ほどある</a:t>
            </a:r>
            <a:endParaRPr kumimoji="1" lang="en-US" altLang="ja-JP" dirty="0"/>
          </a:p>
          <a:p>
            <a:r>
              <a:rPr kumimoji="1" lang="ja-JP" altLang="en-US" dirty="0"/>
              <a:t>統計学者の知らない指標の</a:t>
            </a:r>
            <a:r>
              <a:rPr kumimoji="1" lang="en-US" altLang="ja-JP" dirty="0"/>
              <a:t>PHC</a:t>
            </a:r>
            <a:r>
              <a:rPr kumimoji="1" lang="ja-JP" altLang="en-US" dirty="0"/>
              <a:t>を自分で工夫して計算できる醍醐味</a:t>
            </a:r>
          </a:p>
        </p:txBody>
      </p:sp>
      <p:sp>
        <p:nvSpPr>
          <p:cNvPr id="4" name="フッター プレースホルダー 3">
            <a:extLst>
              <a:ext uri="{FF2B5EF4-FFF2-40B4-BE49-F238E27FC236}">
                <a16:creationId xmlns:a16="http://schemas.microsoft.com/office/drawing/2014/main" id="{47BC435A-3363-2909-DD8E-6D241EADE9AB}"/>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4038DD8C-265F-39F3-84C8-99A0289A890F}"/>
              </a:ext>
            </a:extLst>
          </p:cNvPr>
          <p:cNvSpPr>
            <a:spLocks noGrp="1"/>
          </p:cNvSpPr>
          <p:nvPr>
            <p:ph type="sldNum" sz="quarter" idx="12"/>
          </p:nvPr>
        </p:nvSpPr>
        <p:spPr/>
        <p:txBody>
          <a:bodyPr/>
          <a:lstStyle/>
          <a:p>
            <a:fld id="{04BD4C65-5691-41A8-9A51-4E35402E645F}" type="slidenum">
              <a:rPr kumimoji="1" lang="ja-JP" altLang="en-US" smtClean="0"/>
              <a:t>18</a:t>
            </a:fld>
            <a:endParaRPr kumimoji="1" lang="ja-JP" altLang="en-US"/>
          </a:p>
        </p:txBody>
      </p:sp>
      <p:pic>
        <p:nvPicPr>
          <p:cNvPr id="7" name="図 6">
            <a:extLst>
              <a:ext uri="{FF2B5EF4-FFF2-40B4-BE49-F238E27FC236}">
                <a16:creationId xmlns:a16="http://schemas.microsoft.com/office/drawing/2014/main" id="{B1EF9021-E2F1-9407-E7EA-20F93A40DBF9}"/>
              </a:ext>
            </a:extLst>
          </p:cNvPr>
          <p:cNvPicPr>
            <a:picLocks noChangeAspect="1"/>
          </p:cNvPicPr>
          <p:nvPr/>
        </p:nvPicPr>
        <p:blipFill>
          <a:blip r:embed="rId3"/>
          <a:stretch>
            <a:fillRect/>
          </a:stretch>
        </p:blipFill>
        <p:spPr>
          <a:xfrm>
            <a:off x="7010786" y="1546525"/>
            <a:ext cx="4810125" cy="1952625"/>
          </a:xfrm>
          <a:prstGeom prst="rect">
            <a:avLst/>
          </a:prstGeom>
        </p:spPr>
      </p:pic>
      <p:pic>
        <p:nvPicPr>
          <p:cNvPr id="9" name="図 8">
            <a:extLst>
              <a:ext uri="{FF2B5EF4-FFF2-40B4-BE49-F238E27FC236}">
                <a16:creationId xmlns:a16="http://schemas.microsoft.com/office/drawing/2014/main" id="{08D826D5-9E76-0B98-C7DE-C9E893A03F3F}"/>
              </a:ext>
            </a:extLst>
          </p:cNvPr>
          <p:cNvPicPr>
            <a:picLocks noChangeAspect="1"/>
          </p:cNvPicPr>
          <p:nvPr/>
        </p:nvPicPr>
        <p:blipFill>
          <a:blip r:embed="rId4"/>
          <a:stretch>
            <a:fillRect/>
          </a:stretch>
        </p:blipFill>
        <p:spPr>
          <a:xfrm>
            <a:off x="7411595" y="3594805"/>
            <a:ext cx="4008506" cy="2367440"/>
          </a:xfrm>
          <a:prstGeom prst="rect">
            <a:avLst/>
          </a:prstGeom>
        </p:spPr>
      </p:pic>
      <p:cxnSp>
        <p:nvCxnSpPr>
          <p:cNvPr id="8" name="直線コネクタ 7">
            <a:extLst>
              <a:ext uri="{FF2B5EF4-FFF2-40B4-BE49-F238E27FC236}">
                <a16:creationId xmlns:a16="http://schemas.microsoft.com/office/drawing/2014/main" id="{D53C6E30-4690-D880-8844-2D05D310BCB1}"/>
              </a:ext>
            </a:extLst>
          </p:cNvPr>
          <p:cNvCxnSpPr/>
          <p:nvPr/>
        </p:nvCxnSpPr>
        <p:spPr>
          <a:xfrm>
            <a:off x="8153400" y="3806890"/>
            <a:ext cx="0" cy="141825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2DEEA73-7ADB-F362-3D1A-0B9E28704379}"/>
              </a:ext>
            </a:extLst>
          </p:cNvPr>
          <p:cNvCxnSpPr>
            <a:cxnSpLocks/>
          </p:cNvCxnSpPr>
          <p:nvPr/>
        </p:nvCxnSpPr>
        <p:spPr>
          <a:xfrm>
            <a:off x="9500118" y="4544008"/>
            <a:ext cx="0" cy="68113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A67C585-E726-2AD5-E089-95A83B499B20}"/>
              </a:ext>
            </a:extLst>
          </p:cNvPr>
          <p:cNvCxnSpPr>
            <a:cxnSpLocks/>
          </p:cNvCxnSpPr>
          <p:nvPr/>
        </p:nvCxnSpPr>
        <p:spPr>
          <a:xfrm>
            <a:off x="10898612" y="5127812"/>
            <a:ext cx="0" cy="973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878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956B78-3DE6-1498-BD99-B5D7C42686D3}"/>
              </a:ext>
            </a:extLst>
          </p:cNvPr>
          <p:cNvSpPr>
            <a:spLocks noGrp="1"/>
          </p:cNvSpPr>
          <p:nvPr>
            <p:ph type="title"/>
          </p:nvPr>
        </p:nvSpPr>
        <p:spPr/>
        <p:txBody>
          <a:bodyPr/>
          <a:lstStyle/>
          <a:p>
            <a:r>
              <a:rPr kumimoji="1" lang="en-US" altLang="ja-JP" dirty="0"/>
              <a:t>PHC</a:t>
            </a:r>
            <a:r>
              <a:rPr kumimoji="1" lang="ja-JP" altLang="en-US" dirty="0"/>
              <a:t>に対する批判</a:t>
            </a:r>
          </a:p>
        </p:txBody>
      </p:sp>
      <p:sp>
        <p:nvSpPr>
          <p:cNvPr id="4" name="フッター プレースホルダー 3">
            <a:extLst>
              <a:ext uri="{FF2B5EF4-FFF2-40B4-BE49-F238E27FC236}">
                <a16:creationId xmlns:a16="http://schemas.microsoft.com/office/drawing/2014/main" id="{F9504CEE-9B63-9715-1B6E-74B09D8233DD}"/>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85EEB48D-F66D-290A-241E-DD92B6616256}"/>
              </a:ext>
            </a:extLst>
          </p:cNvPr>
          <p:cNvSpPr>
            <a:spLocks noGrp="1"/>
          </p:cNvSpPr>
          <p:nvPr>
            <p:ph type="sldNum" sz="quarter" idx="12"/>
          </p:nvPr>
        </p:nvSpPr>
        <p:spPr/>
        <p:txBody>
          <a:bodyPr/>
          <a:lstStyle/>
          <a:p>
            <a:fld id="{04BD4C65-5691-41A8-9A51-4E35402E645F}" type="slidenum">
              <a:rPr kumimoji="1" lang="ja-JP" altLang="en-US" smtClean="0"/>
              <a:t>19</a:t>
            </a:fld>
            <a:endParaRPr kumimoji="1" lang="ja-JP" altLang="en-US"/>
          </a:p>
        </p:txBody>
      </p:sp>
      <p:pic>
        <p:nvPicPr>
          <p:cNvPr id="6" name="図 5">
            <a:extLst>
              <a:ext uri="{FF2B5EF4-FFF2-40B4-BE49-F238E27FC236}">
                <a16:creationId xmlns:a16="http://schemas.microsoft.com/office/drawing/2014/main" id="{D01DE3D1-F370-BF0D-19FF-6CA369255237}"/>
              </a:ext>
            </a:extLst>
          </p:cNvPr>
          <p:cNvPicPr>
            <a:picLocks noChangeAspect="1"/>
          </p:cNvPicPr>
          <p:nvPr/>
        </p:nvPicPr>
        <p:blipFill>
          <a:blip r:embed="rId3"/>
          <a:stretch>
            <a:fillRect/>
          </a:stretch>
        </p:blipFill>
        <p:spPr>
          <a:xfrm>
            <a:off x="958176" y="1690688"/>
            <a:ext cx="4580106" cy="3863094"/>
          </a:xfrm>
          <a:prstGeom prst="rect">
            <a:avLst/>
          </a:prstGeom>
        </p:spPr>
      </p:pic>
      <p:pic>
        <p:nvPicPr>
          <p:cNvPr id="2050" name="Picture 2" descr="テキストの画像のようです">
            <a:extLst>
              <a:ext uri="{FF2B5EF4-FFF2-40B4-BE49-F238E27FC236}">
                <a16:creationId xmlns:a16="http://schemas.microsoft.com/office/drawing/2014/main" id="{A20EAD28-7346-74DA-9490-D28E6300E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987" y="1431637"/>
            <a:ext cx="4891813" cy="399472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48A17D0-8E4A-C37D-664A-EA787F1874BA}"/>
              </a:ext>
            </a:extLst>
          </p:cNvPr>
          <p:cNvSpPr txBox="1"/>
          <p:nvPr/>
        </p:nvSpPr>
        <p:spPr>
          <a:xfrm>
            <a:off x="1164600" y="5770400"/>
            <a:ext cx="7907681" cy="338554"/>
          </a:xfrm>
          <a:prstGeom prst="rect">
            <a:avLst/>
          </a:prstGeom>
          <a:noFill/>
        </p:spPr>
        <p:txBody>
          <a:bodyPr wrap="square">
            <a:spAutoFit/>
          </a:bodyPr>
          <a:lstStyle/>
          <a:p>
            <a:r>
              <a:rPr lang="ja-JP" altLang="en-US" sz="1600" dirty="0"/>
              <a:t>山口一大</a:t>
            </a:r>
            <a:r>
              <a:rPr lang="en-US" altLang="ja-JP" sz="1600" dirty="0"/>
              <a:t>(2023) </a:t>
            </a:r>
            <a:r>
              <a:rPr lang="ja-JP" altLang="en-US" sz="1600" dirty="0"/>
              <a:t>教育心理学年報　第</a:t>
            </a:r>
            <a:r>
              <a:rPr lang="en-US" altLang="ja-JP" sz="1600" dirty="0"/>
              <a:t>62</a:t>
            </a:r>
            <a:r>
              <a:rPr lang="ja-JP" altLang="en-US" sz="1600" dirty="0"/>
              <a:t>集</a:t>
            </a:r>
            <a:r>
              <a:rPr lang="en-US" altLang="ja-JP" sz="1600" dirty="0"/>
              <a:t>(2022</a:t>
            </a:r>
            <a:r>
              <a:rPr lang="ja-JP" altLang="en-US" sz="1600" dirty="0"/>
              <a:t>年度</a:t>
            </a:r>
            <a:r>
              <a:rPr lang="en-US" altLang="ja-JP" sz="1600" dirty="0"/>
              <a:t>)</a:t>
            </a:r>
            <a:r>
              <a:rPr lang="ja-JP" altLang="en-US" sz="1600" dirty="0"/>
              <a:t>　</a:t>
            </a:r>
            <a:r>
              <a:rPr lang="en-US" altLang="ja-JP" sz="1600" dirty="0"/>
              <a:t>p.156,left.</a:t>
            </a:r>
            <a:endParaRPr lang="ja-JP" altLang="en-US" sz="1600" dirty="0"/>
          </a:p>
        </p:txBody>
      </p:sp>
    </p:spTree>
    <p:extLst>
      <p:ext uri="{BB962C8B-B14F-4D97-AF65-F5344CB8AC3E}">
        <p14:creationId xmlns:p14="http://schemas.microsoft.com/office/powerpoint/2010/main" val="71103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8F85D7-9777-C2BC-BBDC-497FBBA29A55}"/>
              </a:ext>
            </a:extLst>
          </p:cNvPr>
          <p:cNvSpPr>
            <a:spLocks noGrp="1"/>
          </p:cNvSpPr>
          <p:nvPr>
            <p:ph type="title"/>
          </p:nvPr>
        </p:nvSpPr>
        <p:spPr/>
        <p:txBody>
          <a:bodyPr/>
          <a:lstStyle/>
          <a:p>
            <a:r>
              <a:rPr kumimoji="1" lang="ja-JP" altLang="en-US" dirty="0"/>
              <a:t>講演内容</a:t>
            </a:r>
          </a:p>
        </p:txBody>
      </p:sp>
      <p:sp>
        <p:nvSpPr>
          <p:cNvPr id="3" name="コンテンツ プレースホルダー 2">
            <a:extLst>
              <a:ext uri="{FF2B5EF4-FFF2-40B4-BE49-F238E27FC236}">
                <a16:creationId xmlns:a16="http://schemas.microsoft.com/office/drawing/2014/main" id="{685E7E94-84A5-ED88-BF5D-0C4ED0798AEF}"/>
              </a:ext>
            </a:extLst>
          </p:cNvPr>
          <p:cNvSpPr>
            <a:spLocks noGrp="1"/>
          </p:cNvSpPr>
          <p:nvPr>
            <p:ph idx="1"/>
          </p:nvPr>
        </p:nvSpPr>
        <p:spPr>
          <a:xfrm>
            <a:off x="838200" y="1672844"/>
            <a:ext cx="10515600" cy="2956687"/>
          </a:xfrm>
        </p:spPr>
        <p:txBody>
          <a:bodyPr>
            <a:normAutofit/>
          </a:bodyPr>
          <a:lstStyle/>
          <a:p>
            <a:pPr>
              <a:lnSpc>
                <a:spcPct val="140000"/>
              </a:lnSpc>
            </a:pPr>
            <a:r>
              <a:rPr kumimoji="1" lang="ja-JP" altLang="en-US" dirty="0"/>
              <a:t>現在の標準的な有意性検定を柱とした統計学の入門教程は</a:t>
            </a:r>
            <a:br>
              <a:rPr kumimoji="1" lang="en-US" altLang="ja-JP" dirty="0"/>
            </a:br>
            <a:r>
              <a:rPr kumimoji="1" lang="ja-JP" altLang="en-US" dirty="0"/>
              <a:t>学問の発展にとって望ましくない、と講演者は考えている</a:t>
            </a:r>
            <a:endParaRPr kumimoji="1" lang="en-US" altLang="ja-JP" dirty="0"/>
          </a:p>
          <a:p>
            <a:pPr>
              <a:lnSpc>
                <a:spcPct val="140000"/>
              </a:lnSpc>
            </a:pPr>
            <a:r>
              <a:rPr kumimoji="1" lang="ja-JP" altLang="en-US" dirty="0"/>
              <a:t>批判だけでなく、オリジナルの入門教程を提案</a:t>
            </a:r>
            <a:endParaRPr kumimoji="1" lang="en-US" altLang="ja-JP" dirty="0"/>
          </a:p>
          <a:p>
            <a:pPr>
              <a:lnSpc>
                <a:spcPct val="140000"/>
              </a:lnSpc>
            </a:pPr>
            <a:r>
              <a:rPr kumimoji="1" lang="ja-JP" altLang="en-US" dirty="0"/>
              <a:t>本講演では、</a:t>
            </a:r>
            <a:r>
              <a:rPr kumimoji="1" lang="en-US" altLang="ja-JP" dirty="0"/>
              <a:t>PHC </a:t>
            </a:r>
            <a:r>
              <a:rPr kumimoji="1" lang="ja-JP" altLang="en-US" dirty="0"/>
              <a:t>による統計教育の教程を紹介</a:t>
            </a:r>
          </a:p>
        </p:txBody>
      </p:sp>
      <p:sp>
        <p:nvSpPr>
          <p:cNvPr id="4" name="フッター プレースホルダー 3">
            <a:extLst>
              <a:ext uri="{FF2B5EF4-FFF2-40B4-BE49-F238E27FC236}">
                <a16:creationId xmlns:a16="http://schemas.microsoft.com/office/drawing/2014/main" id="{5E2C068A-D69C-5394-7253-38D166C3CFF1}"/>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1FF7B02F-6F8D-C8BD-B7F4-A74B8C70EAB5}"/>
              </a:ext>
            </a:extLst>
          </p:cNvPr>
          <p:cNvSpPr>
            <a:spLocks noGrp="1"/>
          </p:cNvSpPr>
          <p:nvPr>
            <p:ph type="sldNum" sz="quarter" idx="12"/>
          </p:nvPr>
        </p:nvSpPr>
        <p:spPr/>
        <p:txBody>
          <a:bodyPr/>
          <a:lstStyle/>
          <a:p>
            <a:fld id="{04BD4C65-5691-41A8-9A51-4E35402E645F}" type="slidenum">
              <a:rPr kumimoji="1" lang="ja-JP" altLang="en-US" smtClean="0"/>
              <a:t>2</a:t>
            </a:fld>
            <a:endParaRPr kumimoji="1" lang="ja-JP" altLang="en-US"/>
          </a:p>
        </p:txBody>
      </p:sp>
      <p:sp>
        <p:nvSpPr>
          <p:cNvPr id="7" name="テキスト ボックス 6">
            <a:extLst>
              <a:ext uri="{FF2B5EF4-FFF2-40B4-BE49-F238E27FC236}">
                <a16:creationId xmlns:a16="http://schemas.microsoft.com/office/drawing/2014/main" id="{F195FD34-0CA4-345C-F2EF-E442CEAED8FD}"/>
              </a:ext>
            </a:extLst>
          </p:cNvPr>
          <p:cNvSpPr txBox="1"/>
          <p:nvPr/>
        </p:nvSpPr>
        <p:spPr>
          <a:xfrm>
            <a:off x="1137666" y="5000498"/>
            <a:ext cx="10685526" cy="861774"/>
          </a:xfrm>
          <a:prstGeom prst="rect">
            <a:avLst/>
          </a:prstGeom>
          <a:noFill/>
        </p:spPr>
        <p:txBody>
          <a:bodyPr wrap="square">
            <a:spAutoFit/>
          </a:bodyPr>
          <a:lstStyle/>
          <a:p>
            <a:r>
              <a:rPr lang="ja-JP" altLang="en-US" sz="1400" dirty="0"/>
              <a:t>講演内容の詳細については以下の文献をご参照ください</a:t>
            </a:r>
          </a:p>
          <a:p>
            <a:r>
              <a:rPr lang="ja-JP" altLang="en-US" sz="1200" dirty="0"/>
              <a:t>文献</a:t>
            </a:r>
            <a:r>
              <a:rPr lang="en-US" altLang="ja-JP" sz="1200" dirty="0"/>
              <a:t>[1]</a:t>
            </a:r>
            <a:r>
              <a:rPr lang="ja-JP" altLang="en-US" sz="1200" dirty="0"/>
              <a:t>　統計学入門 </a:t>
            </a:r>
            <a:r>
              <a:rPr lang="en-US" altLang="ja-JP" sz="1200" dirty="0"/>
              <a:t>I : </a:t>
            </a:r>
            <a:r>
              <a:rPr lang="ja-JP" altLang="en-US" sz="1200" dirty="0"/>
              <a:t>生成量による実感に即したデータ分析 </a:t>
            </a:r>
            <a:r>
              <a:rPr lang="en-US" altLang="ja-JP" sz="1200" dirty="0"/>
              <a:t>2022 </a:t>
            </a:r>
            <a:r>
              <a:rPr lang="ja-JP" altLang="en-US" sz="1200" dirty="0"/>
              <a:t>朝倉書店 </a:t>
            </a:r>
            <a:r>
              <a:rPr lang="en-US" altLang="ja-JP" sz="1200" dirty="0"/>
              <a:t>ISBN978-4254122664</a:t>
            </a:r>
          </a:p>
          <a:p>
            <a:r>
              <a:rPr lang="ja-JP" altLang="en-US" sz="1200" dirty="0"/>
              <a:t>文献</a:t>
            </a:r>
            <a:r>
              <a:rPr lang="en-US" altLang="ja-JP" sz="1200" dirty="0"/>
              <a:t>[2]</a:t>
            </a:r>
            <a:r>
              <a:rPr lang="ja-JP" altLang="en-US" sz="1200" dirty="0"/>
              <a:t>　統計学入門 </a:t>
            </a:r>
            <a:r>
              <a:rPr lang="en-US" altLang="ja-JP" sz="1200" dirty="0"/>
              <a:t>II: </a:t>
            </a:r>
            <a:r>
              <a:rPr lang="ja-JP" altLang="en-US" sz="1200" dirty="0"/>
              <a:t>尤度によるデータ生成過程の表現 </a:t>
            </a:r>
            <a:r>
              <a:rPr lang="en-US" altLang="ja-JP" sz="1200" dirty="0"/>
              <a:t>2022 </a:t>
            </a:r>
            <a:r>
              <a:rPr lang="ja-JP" altLang="en-US" sz="1200" dirty="0"/>
              <a:t>朝倉書店 </a:t>
            </a:r>
            <a:r>
              <a:rPr lang="en-US" altLang="ja-JP" sz="1200" dirty="0"/>
              <a:t>ISBN978-4254122725</a:t>
            </a:r>
          </a:p>
          <a:p>
            <a:r>
              <a:rPr lang="ja-JP" altLang="en-US" sz="1200" dirty="0"/>
              <a:t>文献</a:t>
            </a:r>
            <a:r>
              <a:rPr lang="en-US" altLang="ja-JP" sz="1200" dirty="0"/>
              <a:t>[3]</a:t>
            </a:r>
            <a:r>
              <a:rPr lang="ja-JP" altLang="en-US" sz="1200" dirty="0"/>
              <a:t>　瀕死の統計学を救え</a:t>
            </a:r>
            <a:r>
              <a:rPr lang="en-US" altLang="ja-JP" sz="1200" dirty="0"/>
              <a:t>! ―</a:t>
            </a:r>
            <a:r>
              <a:rPr lang="ja-JP" altLang="en-US" sz="1200" dirty="0"/>
              <a:t>有意性検定から「仮説が正しい確率」へ</a:t>
            </a:r>
            <a:r>
              <a:rPr lang="en-US" altLang="ja-JP" sz="1200" dirty="0"/>
              <a:t>― 2020  </a:t>
            </a:r>
            <a:r>
              <a:rPr lang="ja-JP" altLang="en-US" sz="1200" dirty="0"/>
              <a:t>朝倉書店 </a:t>
            </a:r>
            <a:r>
              <a:rPr lang="en-US" altLang="ja-JP" sz="1200" dirty="0"/>
              <a:t>ISBN978-4254122558</a:t>
            </a:r>
            <a:endParaRPr lang="ja-JP" altLang="en-US" sz="1200" dirty="0"/>
          </a:p>
        </p:txBody>
      </p:sp>
      <p:pic>
        <p:nvPicPr>
          <p:cNvPr id="4098" name="Picture 2">
            <a:extLst>
              <a:ext uri="{FF2B5EF4-FFF2-40B4-BE49-F238E27FC236}">
                <a16:creationId xmlns:a16="http://schemas.microsoft.com/office/drawing/2014/main" id="{56FFF624-DB4C-C69C-6B99-7832EA2D8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6983" y="3230637"/>
            <a:ext cx="1440098" cy="204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361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7DE31-CB44-6D2A-35B7-F5E8445BE44C}"/>
              </a:ext>
            </a:extLst>
          </p:cNvPr>
          <p:cNvSpPr>
            <a:spLocks noGrp="1"/>
          </p:cNvSpPr>
          <p:nvPr>
            <p:ph type="title"/>
          </p:nvPr>
        </p:nvSpPr>
        <p:spPr/>
        <p:txBody>
          <a:bodyPr/>
          <a:lstStyle/>
          <a:p>
            <a:r>
              <a:rPr kumimoji="1" lang="ja-JP" altLang="en-US" dirty="0"/>
              <a:t>批判に対する返答</a:t>
            </a:r>
          </a:p>
        </p:txBody>
      </p:sp>
      <p:sp>
        <p:nvSpPr>
          <p:cNvPr id="3" name="コンテンツ プレースホルダー 2">
            <a:extLst>
              <a:ext uri="{FF2B5EF4-FFF2-40B4-BE49-F238E27FC236}">
                <a16:creationId xmlns:a16="http://schemas.microsoft.com/office/drawing/2014/main" id="{BCFF1D7B-B381-2F27-A800-20B53DF47D27}"/>
              </a:ext>
            </a:extLst>
          </p:cNvPr>
          <p:cNvSpPr>
            <a:spLocks noGrp="1"/>
          </p:cNvSpPr>
          <p:nvPr>
            <p:ph idx="1"/>
          </p:nvPr>
        </p:nvSpPr>
        <p:spPr>
          <a:xfrm>
            <a:off x="838199" y="1825625"/>
            <a:ext cx="10515599" cy="4351338"/>
          </a:xfrm>
        </p:spPr>
        <p:txBody>
          <a:bodyPr>
            <a:normAutofit fontScale="77500" lnSpcReduction="20000"/>
          </a:bodyPr>
          <a:lstStyle/>
          <a:p>
            <a:r>
              <a:rPr kumimoji="1" lang="ja-JP" altLang="en-US" sz="3200" dirty="0"/>
              <a:t>数理的前提が妥当でなければ、その程度に応じて、統計量が示す内容が妥当でなくなる性質は、</a:t>
            </a:r>
            <a:r>
              <a:rPr kumimoji="1" lang="en-US" altLang="ja-JP" sz="3200" dirty="0"/>
              <a:t>PHC</a:t>
            </a:r>
            <a:r>
              <a:rPr kumimoji="1" lang="ja-JP" altLang="en-US" sz="3200" dirty="0"/>
              <a:t>に限った性質ではなく、統計量があまねく有する性質であり、同時に限界である</a:t>
            </a:r>
            <a:endParaRPr kumimoji="1" lang="en-US" altLang="ja-JP" sz="3200" dirty="0"/>
          </a:p>
          <a:p>
            <a:r>
              <a:rPr kumimoji="1" lang="ja-JP" altLang="en-US" sz="3200" dirty="0"/>
              <a:t>実データから計算された統計量に関して言うなら、山口流の真の</a:t>
            </a:r>
            <a:r>
              <a:rPr kumimoji="1" lang="en-US" altLang="ja-JP" sz="3200" dirty="0"/>
              <a:t>t</a:t>
            </a:r>
            <a:r>
              <a:rPr kumimoji="1" lang="ja-JP" altLang="en-US" sz="3200" dirty="0"/>
              <a:t>値、真の</a:t>
            </a:r>
            <a:r>
              <a:rPr kumimoji="1" lang="en-US" altLang="ja-JP" sz="3200" dirty="0"/>
              <a:t>p</a:t>
            </a:r>
            <a:r>
              <a:rPr kumimoji="1" lang="ja-JP" altLang="en-US" sz="3200" dirty="0"/>
              <a:t>値、</a:t>
            </a:r>
            <a:r>
              <a:rPr kumimoji="1" lang="en-US" altLang="ja-JP" sz="3200" dirty="0"/>
              <a:t>etc.</a:t>
            </a:r>
            <a:r>
              <a:rPr kumimoji="1" lang="ja-JP" altLang="en-US" sz="3200" dirty="0"/>
              <a:t>　など、どこにも存在しない。誰にも計算できない。</a:t>
            </a:r>
            <a:r>
              <a:rPr kumimoji="1" lang="en-US" altLang="ja-JP" sz="3200" dirty="0"/>
              <a:t>PHC</a:t>
            </a:r>
            <a:r>
              <a:rPr kumimoji="1" lang="ja-JP" altLang="en-US" sz="3200" dirty="0"/>
              <a:t>ばかりではなく、すべての統計モデルの数理的前提はイデアであり、飽くまでも</a:t>
            </a:r>
            <a:r>
              <a:rPr kumimoji="1" lang="en-US" altLang="ja-JP" sz="3200" dirty="0"/>
              <a:t>『</a:t>
            </a:r>
            <a:r>
              <a:rPr kumimoji="1" lang="ja-JP" altLang="en-US" sz="3200" dirty="0"/>
              <a:t>仮定や想定</a:t>
            </a:r>
            <a:r>
              <a:rPr kumimoji="1" lang="en-US" altLang="ja-JP" sz="3200" dirty="0"/>
              <a:t>』</a:t>
            </a:r>
            <a:r>
              <a:rPr kumimoji="1" lang="ja-JP" altLang="en-US" sz="3200" dirty="0"/>
              <a:t>でしかない</a:t>
            </a:r>
            <a:endParaRPr kumimoji="1" lang="en-US" altLang="ja-JP" sz="3200" dirty="0"/>
          </a:p>
          <a:p>
            <a:r>
              <a:rPr kumimoji="1" lang="ja-JP" altLang="en-US" sz="3200" dirty="0"/>
              <a:t>あらゆる統計量に共通する限界を、この短いスペース全体を使って、さも</a:t>
            </a:r>
            <a:r>
              <a:rPr kumimoji="1" lang="en-US" altLang="ja-JP" sz="3200" dirty="0"/>
              <a:t>PHC</a:t>
            </a:r>
            <a:r>
              <a:rPr kumimoji="1" lang="ja-JP" altLang="en-US" sz="3200" dirty="0"/>
              <a:t>に特異な欠点のように</a:t>
            </a:r>
            <a:r>
              <a:rPr kumimoji="1" lang="en-US" altLang="ja-JP" sz="3200" dirty="0"/>
              <a:t>『</a:t>
            </a:r>
            <a:r>
              <a:rPr kumimoji="1" lang="ja-JP" altLang="en-US" sz="3200" dirty="0"/>
              <a:t>注意が必要である</a:t>
            </a:r>
            <a:r>
              <a:rPr kumimoji="1" lang="en-US" altLang="ja-JP" sz="3200" dirty="0"/>
              <a:t>』</a:t>
            </a:r>
            <a:r>
              <a:rPr kumimoji="1" lang="ja-JP" altLang="en-US" sz="3200" dirty="0"/>
              <a:t>とのレトリックは、バランスを欠いた論評である。長所も述べ</a:t>
            </a:r>
            <a:r>
              <a:rPr lang="ja-JP" altLang="en-US" sz="3200" dirty="0"/>
              <a:t>て欲しかった</a:t>
            </a:r>
            <a:endParaRPr kumimoji="1" lang="en-US" altLang="ja-JP" sz="3200" dirty="0"/>
          </a:p>
          <a:p>
            <a:endParaRPr kumimoji="1" lang="ja-JP" altLang="en-US" dirty="0"/>
          </a:p>
        </p:txBody>
      </p:sp>
      <p:sp>
        <p:nvSpPr>
          <p:cNvPr id="4" name="フッター プレースホルダー 3">
            <a:extLst>
              <a:ext uri="{FF2B5EF4-FFF2-40B4-BE49-F238E27FC236}">
                <a16:creationId xmlns:a16="http://schemas.microsoft.com/office/drawing/2014/main" id="{FBC72A6D-F4AF-9EDE-2095-1BB72CB1F3B5}"/>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04EC392E-A118-6985-7E6E-21132F689B5A}"/>
              </a:ext>
            </a:extLst>
          </p:cNvPr>
          <p:cNvSpPr>
            <a:spLocks noGrp="1"/>
          </p:cNvSpPr>
          <p:nvPr>
            <p:ph type="sldNum" sz="quarter" idx="12"/>
          </p:nvPr>
        </p:nvSpPr>
        <p:spPr/>
        <p:txBody>
          <a:bodyPr/>
          <a:lstStyle/>
          <a:p>
            <a:fld id="{04BD4C65-5691-41A8-9A51-4E35402E645F}" type="slidenum">
              <a:rPr kumimoji="1" lang="ja-JP" altLang="en-US" smtClean="0"/>
              <a:t>20</a:t>
            </a:fld>
            <a:endParaRPr kumimoji="1" lang="ja-JP" altLang="en-US"/>
          </a:p>
        </p:txBody>
      </p:sp>
    </p:spTree>
    <p:extLst>
      <p:ext uri="{BB962C8B-B14F-4D97-AF65-F5344CB8AC3E}">
        <p14:creationId xmlns:p14="http://schemas.microsoft.com/office/powerpoint/2010/main" val="3047286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FCA899-2374-8F04-BB24-28D4C1696E15}"/>
              </a:ext>
            </a:extLst>
          </p:cNvPr>
          <p:cNvSpPr>
            <a:spLocks noGrp="1"/>
          </p:cNvSpPr>
          <p:nvPr>
            <p:ph type="title"/>
          </p:nvPr>
        </p:nvSpPr>
        <p:spPr/>
        <p:txBody>
          <a:bodyPr/>
          <a:lstStyle/>
          <a:p>
            <a:r>
              <a:rPr kumimoji="1" lang="ja-JP" altLang="en-US" dirty="0"/>
              <a:t>原発不要論</a:t>
            </a:r>
          </a:p>
        </p:txBody>
      </p:sp>
      <p:sp>
        <p:nvSpPr>
          <p:cNvPr id="3" name="コンテンツ プレースホルダー 2">
            <a:extLst>
              <a:ext uri="{FF2B5EF4-FFF2-40B4-BE49-F238E27FC236}">
                <a16:creationId xmlns:a16="http://schemas.microsoft.com/office/drawing/2014/main" id="{83B64175-1459-3469-68A6-3CF361D7734E}"/>
              </a:ext>
            </a:extLst>
          </p:cNvPr>
          <p:cNvSpPr>
            <a:spLocks noGrp="1"/>
          </p:cNvSpPr>
          <p:nvPr>
            <p:ph idx="1"/>
          </p:nvPr>
        </p:nvSpPr>
        <p:spPr>
          <a:xfrm>
            <a:off x="838199" y="1825625"/>
            <a:ext cx="7926421" cy="4351338"/>
          </a:xfrm>
        </p:spPr>
        <p:txBody>
          <a:bodyPr>
            <a:normAutofit lnSpcReduction="10000"/>
          </a:bodyPr>
          <a:lstStyle/>
          <a:p>
            <a:r>
              <a:rPr kumimoji="1" lang="ja-JP" altLang="en-US" dirty="0"/>
              <a:t>原発はトイレなきマンション</a:t>
            </a:r>
            <a:endParaRPr kumimoji="1" lang="en-US" altLang="ja-JP" dirty="0"/>
          </a:p>
          <a:p>
            <a:r>
              <a:rPr kumimoji="1" lang="ja-JP" altLang="en-US" dirty="0"/>
              <a:t>数百年というほんの短い期間の人類の</a:t>
            </a:r>
            <a:br>
              <a:rPr kumimoji="1" lang="en-US" altLang="ja-JP" dirty="0"/>
            </a:br>
            <a:r>
              <a:rPr kumimoji="1" lang="ja-JP" altLang="en-US" dirty="0"/>
              <a:t>利便のために、その数百倍もの期間、</a:t>
            </a:r>
            <a:br>
              <a:rPr kumimoji="1" lang="en-US" altLang="ja-JP" dirty="0"/>
            </a:br>
            <a:r>
              <a:rPr kumimoji="1" lang="ja-JP" altLang="en-US" dirty="0"/>
              <a:t>危険物を子々孫々に背負わせるな</a:t>
            </a:r>
            <a:endParaRPr kumimoji="1" lang="en-US" altLang="ja-JP" dirty="0"/>
          </a:p>
          <a:p>
            <a:r>
              <a:rPr kumimoji="1" lang="ja-JP" altLang="en-US" dirty="0"/>
              <a:t>ある主張が認められるか否かは、正しさ</a:t>
            </a:r>
            <a:br>
              <a:rPr kumimoji="1" lang="en-US" altLang="ja-JP" dirty="0"/>
            </a:br>
            <a:r>
              <a:rPr kumimoji="1" lang="ja-JP" altLang="en-US" dirty="0"/>
              <a:t>だけでなく、現状からの距離も重要</a:t>
            </a:r>
            <a:endParaRPr kumimoji="1" lang="en-US" altLang="ja-JP" dirty="0"/>
          </a:p>
          <a:p>
            <a:r>
              <a:rPr kumimoji="1" lang="ja-JP" altLang="en-US" dirty="0"/>
              <a:t>現実政策とは、日々山積する懸案を卓越した調整能力で解決し続けること</a:t>
            </a:r>
          </a:p>
        </p:txBody>
      </p:sp>
      <p:sp>
        <p:nvSpPr>
          <p:cNvPr id="4" name="フッター プレースホルダー 3">
            <a:extLst>
              <a:ext uri="{FF2B5EF4-FFF2-40B4-BE49-F238E27FC236}">
                <a16:creationId xmlns:a16="http://schemas.microsoft.com/office/drawing/2014/main" id="{0477C2C1-03B6-5EDB-4EC4-10D1D3D468B8}"/>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54547082-B8BC-F494-9E32-5BA2DC32CB0E}"/>
              </a:ext>
            </a:extLst>
          </p:cNvPr>
          <p:cNvSpPr>
            <a:spLocks noGrp="1"/>
          </p:cNvSpPr>
          <p:nvPr>
            <p:ph type="sldNum" sz="quarter" idx="12"/>
          </p:nvPr>
        </p:nvSpPr>
        <p:spPr/>
        <p:txBody>
          <a:bodyPr/>
          <a:lstStyle/>
          <a:p>
            <a:fld id="{04BD4C65-5691-41A8-9A51-4E35402E645F}" type="slidenum">
              <a:rPr kumimoji="1" lang="ja-JP" altLang="en-US" smtClean="0"/>
              <a:t>21</a:t>
            </a:fld>
            <a:endParaRPr kumimoji="1" lang="ja-JP" altLang="en-US"/>
          </a:p>
        </p:txBody>
      </p:sp>
      <p:pic>
        <p:nvPicPr>
          <p:cNvPr id="7" name="Picture 4" descr="第81代 村山 富市 | 歴代内閣 | 首相官邸ホームページ">
            <a:extLst>
              <a:ext uri="{FF2B5EF4-FFF2-40B4-BE49-F238E27FC236}">
                <a16:creationId xmlns:a16="http://schemas.microsoft.com/office/drawing/2014/main" id="{2D84BC17-BE8F-F6CE-BEB1-5FD1368EE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17" y="1629383"/>
            <a:ext cx="2297152" cy="29617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日本は｢環境汚染大国｣という世界の評価と進次郎大臣｢ステーキ｣発言の波紋 | Business Insider Japan">
            <a:extLst>
              <a:ext uri="{FF2B5EF4-FFF2-40B4-BE49-F238E27FC236}">
                <a16:creationId xmlns:a16="http://schemas.microsoft.com/office/drawing/2014/main" id="{479BB2E2-A5F9-E8E6-2615-69CF9E49FC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4387" y="3822970"/>
            <a:ext cx="3155309" cy="2354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35B7C49-4118-62A2-F2CB-74CE7846D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1282" y="437909"/>
            <a:ext cx="2222406" cy="323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6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78EEA-1E0D-0AE3-2856-845158E16E5E}"/>
              </a:ext>
            </a:extLst>
          </p:cNvPr>
          <p:cNvSpPr>
            <a:spLocks noGrp="1"/>
          </p:cNvSpPr>
          <p:nvPr>
            <p:ph type="title"/>
          </p:nvPr>
        </p:nvSpPr>
        <p:spPr/>
        <p:txBody>
          <a:bodyPr/>
          <a:lstStyle/>
          <a:p>
            <a:r>
              <a:rPr kumimoji="1" lang="ja-JP" altLang="en-US" dirty="0"/>
              <a:t>ちゃぶ台返し</a:t>
            </a:r>
            <a:r>
              <a:rPr lang="ja-JP" altLang="en-US" dirty="0"/>
              <a:t>は必要</a:t>
            </a:r>
            <a:endParaRPr kumimoji="1" lang="ja-JP" altLang="en-US" dirty="0"/>
          </a:p>
        </p:txBody>
      </p:sp>
      <p:sp>
        <p:nvSpPr>
          <p:cNvPr id="3" name="コンテンツ プレースホルダー 2">
            <a:extLst>
              <a:ext uri="{FF2B5EF4-FFF2-40B4-BE49-F238E27FC236}">
                <a16:creationId xmlns:a16="http://schemas.microsoft.com/office/drawing/2014/main" id="{7C83D4D5-1245-F5D6-B498-49A81775A059}"/>
              </a:ext>
            </a:extLst>
          </p:cNvPr>
          <p:cNvSpPr>
            <a:spLocks noGrp="1"/>
          </p:cNvSpPr>
          <p:nvPr>
            <p:ph idx="1"/>
          </p:nvPr>
        </p:nvSpPr>
        <p:spPr/>
        <p:txBody>
          <a:bodyPr/>
          <a:lstStyle/>
          <a:p>
            <a:r>
              <a:rPr kumimoji="1" lang="ja-JP" altLang="en-US" dirty="0"/>
              <a:t>大勢が動かなくても教程の変更を主張し続けることは大切</a:t>
            </a:r>
            <a:endParaRPr kumimoji="1" lang="en-US" altLang="ja-JP" dirty="0"/>
          </a:p>
          <a:p>
            <a:r>
              <a:rPr kumimoji="1" lang="ja-JP" altLang="en-US" dirty="0"/>
              <a:t>大幅な変更を唱える非主流の改革者が一定数存在するからこそ、長期的にみれば大きな変化が社会に生じる</a:t>
            </a:r>
            <a:endParaRPr kumimoji="1" lang="en-US" altLang="ja-JP" dirty="0"/>
          </a:p>
          <a:p>
            <a:r>
              <a:rPr kumimoji="1" lang="ja-JP" altLang="en-US" dirty="0"/>
              <a:t>少し前までは、電車や飛行機の中に灰皿があった</a:t>
            </a:r>
            <a:endParaRPr kumimoji="1" lang="en-US" altLang="ja-JP" dirty="0"/>
          </a:p>
          <a:p>
            <a:r>
              <a:rPr kumimoji="1" lang="ja-JP" altLang="en-US" dirty="0"/>
              <a:t>「論文の採否を、主に</a:t>
            </a:r>
            <a:r>
              <a:rPr kumimoji="1" lang="en-US" altLang="ja-JP" dirty="0"/>
              <a:t>p</a:t>
            </a:r>
            <a:r>
              <a:rPr kumimoji="1" lang="ja-JP" altLang="en-US" dirty="0"/>
              <a:t>値が</a:t>
            </a:r>
            <a:r>
              <a:rPr kumimoji="1" lang="en-US" altLang="ja-JP" dirty="0"/>
              <a:t>5</a:t>
            </a:r>
            <a:r>
              <a:rPr kumimoji="1" lang="ja-JP" altLang="en-US" dirty="0"/>
              <a:t>％を切るか否かで判定していた時代があったんだよ」という笑い話が、授業中に語られる日が、きっと来る</a:t>
            </a:r>
          </a:p>
        </p:txBody>
      </p:sp>
      <p:sp>
        <p:nvSpPr>
          <p:cNvPr id="4" name="フッター プレースホルダー 3">
            <a:extLst>
              <a:ext uri="{FF2B5EF4-FFF2-40B4-BE49-F238E27FC236}">
                <a16:creationId xmlns:a16="http://schemas.microsoft.com/office/drawing/2014/main" id="{9616A96E-BF9A-43E3-72F7-31B7D8B22F20}"/>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0B81CEDF-5A00-6CE7-38A6-B2804FB459FA}"/>
              </a:ext>
            </a:extLst>
          </p:cNvPr>
          <p:cNvSpPr>
            <a:spLocks noGrp="1"/>
          </p:cNvSpPr>
          <p:nvPr>
            <p:ph type="sldNum" sz="quarter" idx="12"/>
          </p:nvPr>
        </p:nvSpPr>
        <p:spPr/>
        <p:txBody>
          <a:bodyPr/>
          <a:lstStyle/>
          <a:p>
            <a:fld id="{04BD4C65-5691-41A8-9A51-4E35402E645F}" type="slidenum">
              <a:rPr kumimoji="1" lang="ja-JP" altLang="en-US" smtClean="0"/>
              <a:t>22</a:t>
            </a:fld>
            <a:endParaRPr kumimoji="1" lang="ja-JP" altLang="en-US"/>
          </a:p>
        </p:txBody>
      </p:sp>
    </p:spTree>
    <p:extLst>
      <p:ext uri="{BB962C8B-B14F-4D97-AF65-F5344CB8AC3E}">
        <p14:creationId xmlns:p14="http://schemas.microsoft.com/office/powerpoint/2010/main" val="353569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2A4A21-4BBF-EB9F-7A0C-652CA0389B27}"/>
              </a:ext>
            </a:extLst>
          </p:cNvPr>
          <p:cNvSpPr>
            <a:spLocks noGrp="1"/>
          </p:cNvSpPr>
          <p:nvPr>
            <p:ph type="title"/>
          </p:nvPr>
        </p:nvSpPr>
        <p:spPr/>
        <p:txBody>
          <a:bodyPr/>
          <a:lstStyle/>
          <a:p>
            <a:r>
              <a:rPr kumimoji="1" lang="ja-JP" altLang="en-US" dirty="0"/>
              <a:t>必修における教材として</a:t>
            </a:r>
          </a:p>
        </p:txBody>
      </p:sp>
      <p:sp>
        <p:nvSpPr>
          <p:cNvPr id="3" name="コンテンツ プレースホルダー 2">
            <a:extLst>
              <a:ext uri="{FF2B5EF4-FFF2-40B4-BE49-F238E27FC236}">
                <a16:creationId xmlns:a16="http://schemas.microsoft.com/office/drawing/2014/main" id="{C2E5EB2D-7286-740F-B7C8-F92383221504}"/>
              </a:ext>
            </a:extLst>
          </p:cNvPr>
          <p:cNvSpPr>
            <a:spLocks noGrp="1"/>
          </p:cNvSpPr>
          <p:nvPr>
            <p:ph idx="1"/>
          </p:nvPr>
        </p:nvSpPr>
        <p:spPr/>
        <p:txBody>
          <a:bodyPr>
            <a:normAutofit/>
          </a:bodyPr>
          <a:lstStyle/>
          <a:p>
            <a:r>
              <a:rPr kumimoji="1" lang="ja-JP" altLang="en-US" dirty="0"/>
              <a:t>早稲田大学で担当しているのは必修の心理統計学の入門的授業</a:t>
            </a:r>
            <a:endParaRPr kumimoji="1" lang="en-US" altLang="ja-JP" dirty="0"/>
          </a:p>
          <a:p>
            <a:r>
              <a:rPr lang="ja-JP" altLang="en-US" dirty="0"/>
              <a:t>典型的な学問体系を講義するべきでは？</a:t>
            </a:r>
            <a:endParaRPr lang="en-US" altLang="ja-JP" dirty="0"/>
          </a:p>
          <a:p>
            <a:r>
              <a:rPr kumimoji="1" lang="ja-JP" altLang="en-US" dirty="0"/>
              <a:t>有意性検定の概念を授業の中できちんと教える</a:t>
            </a:r>
            <a:endParaRPr kumimoji="1" lang="en-US" altLang="ja-JP" dirty="0"/>
          </a:p>
          <a:p>
            <a:r>
              <a:rPr lang="ja-JP" altLang="en-US" dirty="0"/>
              <a:t>有意性検定を否定している研究室の所属で、大学院生は差別されないだろうか</a:t>
            </a:r>
            <a:endParaRPr lang="en-US" altLang="ja-JP" dirty="0"/>
          </a:p>
          <a:p>
            <a:r>
              <a:rPr kumimoji="1" lang="ja-JP" altLang="en-US" dirty="0"/>
              <a:t>教え子たちには、頼まれたら有意性検定の講義して欲しい、主流派に留まっていて欲しい</a:t>
            </a:r>
          </a:p>
        </p:txBody>
      </p:sp>
      <p:sp>
        <p:nvSpPr>
          <p:cNvPr id="4" name="フッター プレースホルダー 3">
            <a:extLst>
              <a:ext uri="{FF2B5EF4-FFF2-40B4-BE49-F238E27FC236}">
                <a16:creationId xmlns:a16="http://schemas.microsoft.com/office/drawing/2014/main" id="{81A6097A-B7C9-7367-6AF8-BAD4F1D39E11}"/>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89214C6C-CFA9-1EE8-71EB-D0A55B6E3885}"/>
              </a:ext>
            </a:extLst>
          </p:cNvPr>
          <p:cNvSpPr>
            <a:spLocks noGrp="1"/>
          </p:cNvSpPr>
          <p:nvPr>
            <p:ph type="sldNum" sz="quarter" idx="12"/>
          </p:nvPr>
        </p:nvSpPr>
        <p:spPr/>
        <p:txBody>
          <a:bodyPr/>
          <a:lstStyle/>
          <a:p>
            <a:fld id="{04BD4C65-5691-41A8-9A51-4E35402E645F}" type="slidenum">
              <a:rPr kumimoji="1" lang="ja-JP" altLang="en-US" smtClean="0"/>
              <a:t>23</a:t>
            </a:fld>
            <a:endParaRPr kumimoji="1" lang="ja-JP" altLang="en-US"/>
          </a:p>
        </p:txBody>
      </p:sp>
    </p:spTree>
    <p:extLst>
      <p:ext uri="{BB962C8B-B14F-4D97-AF65-F5344CB8AC3E}">
        <p14:creationId xmlns:p14="http://schemas.microsoft.com/office/powerpoint/2010/main" val="3438331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4CD71D-5AD1-D504-52DD-A7029B2CA70E}"/>
              </a:ext>
            </a:extLst>
          </p:cNvPr>
          <p:cNvSpPr>
            <a:spLocks noGrp="1"/>
          </p:cNvSpPr>
          <p:nvPr>
            <p:ph type="title"/>
          </p:nvPr>
        </p:nvSpPr>
        <p:spPr/>
        <p:txBody>
          <a:bodyPr/>
          <a:lstStyle/>
          <a:p>
            <a:r>
              <a:rPr kumimoji="1" lang="en-US" altLang="ja-JP" dirty="0"/>
              <a:t>A message to the future</a:t>
            </a:r>
            <a:endParaRPr kumimoji="1" lang="ja-JP" altLang="en-US" dirty="0"/>
          </a:p>
        </p:txBody>
      </p:sp>
      <p:sp>
        <p:nvSpPr>
          <p:cNvPr id="4" name="フッター プレースホルダー 3">
            <a:extLst>
              <a:ext uri="{FF2B5EF4-FFF2-40B4-BE49-F238E27FC236}">
                <a16:creationId xmlns:a16="http://schemas.microsoft.com/office/drawing/2014/main" id="{1B2CD3B8-C949-0855-BD7E-DA9887E93839}"/>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EF410F05-74EC-5B70-BC00-25701CC55DD3}"/>
              </a:ext>
            </a:extLst>
          </p:cNvPr>
          <p:cNvSpPr>
            <a:spLocks noGrp="1"/>
          </p:cNvSpPr>
          <p:nvPr>
            <p:ph type="sldNum" sz="quarter" idx="12"/>
          </p:nvPr>
        </p:nvSpPr>
        <p:spPr/>
        <p:txBody>
          <a:bodyPr/>
          <a:lstStyle/>
          <a:p>
            <a:fld id="{04BD4C65-5691-41A8-9A51-4E35402E645F}" type="slidenum">
              <a:rPr kumimoji="1" lang="ja-JP" altLang="en-US" smtClean="0"/>
              <a:t>24</a:t>
            </a:fld>
            <a:endParaRPr kumimoji="1" lang="ja-JP" altLang="en-US" dirty="0"/>
          </a:p>
        </p:txBody>
      </p:sp>
      <p:pic>
        <p:nvPicPr>
          <p:cNvPr id="1026" name="Picture 2" descr="テキストのグラフィックのようです">
            <a:extLst>
              <a:ext uri="{FF2B5EF4-FFF2-40B4-BE49-F238E27FC236}">
                <a16:creationId xmlns:a16="http://schemas.microsoft.com/office/drawing/2014/main" id="{985FCD39-CEEE-6BCF-4876-2694BD3E8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042" y="1502895"/>
            <a:ext cx="2395115" cy="3608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テキストのグラフィックのようです">
            <a:extLst>
              <a:ext uri="{FF2B5EF4-FFF2-40B4-BE49-F238E27FC236}">
                <a16:creationId xmlns:a16="http://schemas.microsoft.com/office/drawing/2014/main" id="{FA55AC0F-5974-F6F9-2CFD-5B49BADD3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842" y="1502895"/>
            <a:ext cx="2395115" cy="360896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20D17ED-D266-78FC-1584-4088527115E2}"/>
              </a:ext>
            </a:extLst>
          </p:cNvPr>
          <p:cNvSpPr txBox="1"/>
          <p:nvPr/>
        </p:nvSpPr>
        <p:spPr>
          <a:xfrm>
            <a:off x="838200" y="5569524"/>
            <a:ext cx="11143129" cy="584775"/>
          </a:xfrm>
          <a:prstGeom prst="rect">
            <a:avLst/>
          </a:prstGeom>
          <a:noFill/>
        </p:spPr>
        <p:txBody>
          <a:bodyPr wrap="square">
            <a:spAutoFit/>
          </a:bodyPr>
          <a:lstStyle/>
          <a:p>
            <a:r>
              <a:rPr lang="en-US" altLang="ja-JP" sz="1600" dirty="0"/>
              <a:t>Statistics with Posterior Probability and a PHC Curve. Springer. Hideki Toyoda, 2024.  ISBN 978-981-97-3093-3</a:t>
            </a:r>
          </a:p>
          <a:p>
            <a:r>
              <a:rPr lang="en-US" altLang="ja-JP" sz="1600" dirty="0"/>
              <a:t>Statistical Significance and the PHC Curve. Springer. Hideki Toyoda, 2024.  ISBN 978-981-97-7747-1</a:t>
            </a:r>
            <a:endParaRPr lang="ja-JP" altLang="en-US" sz="1600" dirty="0"/>
          </a:p>
        </p:txBody>
      </p:sp>
    </p:spTree>
    <p:extLst>
      <p:ext uri="{BB962C8B-B14F-4D97-AF65-F5344CB8AC3E}">
        <p14:creationId xmlns:p14="http://schemas.microsoft.com/office/powerpoint/2010/main" val="225499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4A4C-3620-6ECF-255E-7133161291EA}"/>
              </a:ext>
            </a:extLst>
          </p:cNvPr>
          <p:cNvSpPr>
            <a:spLocks noGrp="1"/>
          </p:cNvSpPr>
          <p:nvPr>
            <p:ph type="title"/>
          </p:nvPr>
        </p:nvSpPr>
        <p:spPr>
          <a:xfrm>
            <a:off x="838200" y="365125"/>
            <a:ext cx="10515600" cy="1118235"/>
          </a:xfrm>
        </p:spPr>
        <p:txBody>
          <a:bodyPr/>
          <a:lstStyle/>
          <a:p>
            <a:r>
              <a:rPr kumimoji="1" lang="ja-JP" altLang="en-US" dirty="0"/>
              <a:t>自己紹介とお礼</a:t>
            </a:r>
          </a:p>
        </p:txBody>
      </p:sp>
      <p:sp>
        <p:nvSpPr>
          <p:cNvPr id="3" name="コンテンツ プレースホルダー 2">
            <a:extLst>
              <a:ext uri="{FF2B5EF4-FFF2-40B4-BE49-F238E27FC236}">
                <a16:creationId xmlns:a16="http://schemas.microsoft.com/office/drawing/2014/main" id="{04281EAF-D436-ED81-AC5A-4A98DF5E86D8}"/>
              </a:ext>
            </a:extLst>
          </p:cNvPr>
          <p:cNvSpPr>
            <a:spLocks noGrp="1"/>
          </p:cNvSpPr>
          <p:nvPr>
            <p:ph idx="1"/>
          </p:nvPr>
        </p:nvSpPr>
        <p:spPr>
          <a:xfrm>
            <a:off x="838200" y="1666240"/>
            <a:ext cx="10515600" cy="4510723"/>
          </a:xfrm>
        </p:spPr>
        <p:txBody>
          <a:bodyPr>
            <a:normAutofit/>
          </a:bodyPr>
          <a:lstStyle/>
          <a:p>
            <a:pPr>
              <a:lnSpc>
                <a:spcPct val="140000"/>
              </a:lnSpc>
            </a:pPr>
            <a:r>
              <a:rPr lang="ja-JP" altLang="en-US" sz="2400" dirty="0"/>
              <a:t>豊田秀樹（早稲田大学文学学術院教授）</a:t>
            </a:r>
            <a:r>
              <a:rPr lang="en-US" altLang="ja-JP" sz="2400" dirty="0"/>
              <a:t>1961</a:t>
            </a:r>
            <a:r>
              <a:rPr lang="ja-JP" altLang="en-US" sz="2400" dirty="0"/>
              <a:t>年生まれ</a:t>
            </a:r>
            <a:endParaRPr lang="en-US" altLang="ja-JP" sz="2400" dirty="0"/>
          </a:p>
          <a:p>
            <a:pPr>
              <a:lnSpc>
                <a:spcPct val="140000"/>
              </a:lnSpc>
            </a:pPr>
            <a:r>
              <a:rPr kumimoji="1" lang="ja-JP" altLang="en-US" sz="2400" dirty="0"/>
              <a:t>専門：心理統計学・教育測定学・マーケティングサイエンス</a:t>
            </a:r>
            <a:endParaRPr kumimoji="1" lang="en-US" altLang="ja-JP" sz="2400" dirty="0"/>
          </a:p>
          <a:p>
            <a:pPr>
              <a:lnSpc>
                <a:spcPct val="140000"/>
              </a:lnSpc>
            </a:pPr>
            <a:r>
              <a:rPr kumimoji="1" lang="ja-JP" altLang="en-US" sz="2400" dirty="0"/>
              <a:t>このたびは栄えある「日本テスト学会賞」という名誉ある賞を賜り、誠に光栄に存じます。関係者の皆様のご指導とご支援に心より感謝申し上げます。これを励みにさらに精進してまいります。誠に有難うございました</a:t>
            </a:r>
            <a:r>
              <a:rPr lang="ja-JP" altLang="en-US" sz="2400" dirty="0"/>
              <a:t>。</a:t>
            </a:r>
            <a:endParaRPr lang="en-US" altLang="ja-JP" sz="2400" dirty="0"/>
          </a:p>
          <a:p>
            <a:pPr>
              <a:lnSpc>
                <a:spcPct val="140000"/>
              </a:lnSpc>
            </a:pPr>
            <a:r>
              <a:rPr kumimoji="1" lang="ja-JP" altLang="en-US" sz="2400" dirty="0"/>
              <a:t>以下の</a:t>
            </a:r>
            <a:r>
              <a:rPr kumimoji="1" lang="en-US" altLang="ja-JP" sz="2400" dirty="0"/>
              <a:t>URL</a:t>
            </a:r>
            <a:r>
              <a:rPr kumimoji="1" lang="ja-JP" altLang="en-US" sz="2400" dirty="0"/>
              <a:t>にて動画を再視聴することが可能です。</a:t>
            </a:r>
          </a:p>
        </p:txBody>
      </p:sp>
      <p:sp>
        <p:nvSpPr>
          <p:cNvPr id="4" name="フッター プレースホルダー 3">
            <a:extLst>
              <a:ext uri="{FF2B5EF4-FFF2-40B4-BE49-F238E27FC236}">
                <a16:creationId xmlns:a16="http://schemas.microsoft.com/office/drawing/2014/main" id="{98B10425-92BA-57C2-F19D-607A6C951A74}"/>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3C4416FB-82C6-1B03-9F94-865BB4261D0D}"/>
              </a:ext>
            </a:extLst>
          </p:cNvPr>
          <p:cNvSpPr>
            <a:spLocks noGrp="1"/>
          </p:cNvSpPr>
          <p:nvPr>
            <p:ph type="sldNum" sz="quarter" idx="12"/>
          </p:nvPr>
        </p:nvSpPr>
        <p:spPr/>
        <p:txBody>
          <a:bodyPr/>
          <a:lstStyle/>
          <a:p>
            <a:fld id="{04BD4C65-5691-41A8-9A51-4E35402E645F}" type="slidenum">
              <a:rPr kumimoji="1" lang="ja-JP" altLang="en-US" smtClean="0"/>
              <a:t>25</a:t>
            </a:fld>
            <a:endParaRPr kumimoji="1" lang="ja-JP" altLang="en-US" dirty="0"/>
          </a:p>
        </p:txBody>
      </p:sp>
      <p:sp>
        <p:nvSpPr>
          <p:cNvPr id="7" name="テキスト ボックス 6">
            <a:extLst>
              <a:ext uri="{FF2B5EF4-FFF2-40B4-BE49-F238E27FC236}">
                <a16:creationId xmlns:a16="http://schemas.microsoft.com/office/drawing/2014/main" id="{CCB34F29-5588-5537-2CAA-0DFAEA952703}"/>
              </a:ext>
            </a:extLst>
          </p:cNvPr>
          <p:cNvSpPr txBox="1"/>
          <p:nvPr/>
        </p:nvSpPr>
        <p:spPr>
          <a:xfrm>
            <a:off x="1153160" y="5396884"/>
            <a:ext cx="10881360" cy="369332"/>
          </a:xfrm>
          <a:prstGeom prst="rect">
            <a:avLst/>
          </a:prstGeom>
          <a:noFill/>
        </p:spPr>
        <p:txBody>
          <a:bodyPr wrap="square">
            <a:spAutoFit/>
          </a:bodyPr>
          <a:lstStyle/>
          <a:p>
            <a:r>
              <a:rPr lang="en-US" altLang="ja-JP" dirty="0"/>
              <a:t>https://wcms.waseda.jp/em/67afc5d4c836d?authkey=1739576571669&amp;user_id=6010107&amp;lg=ja</a:t>
            </a:r>
            <a:endParaRPr lang="ja-JP" altLang="en-US" dirty="0"/>
          </a:p>
        </p:txBody>
      </p:sp>
    </p:spTree>
    <p:extLst>
      <p:ext uri="{BB962C8B-B14F-4D97-AF65-F5344CB8AC3E}">
        <p14:creationId xmlns:p14="http://schemas.microsoft.com/office/powerpoint/2010/main" val="1091714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93E6032-4801-0F8D-3C66-577AE1D84804}"/>
              </a:ext>
            </a:extLst>
          </p:cNvPr>
          <p:cNvSpPr>
            <a:spLocks noGrp="1"/>
          </p:cNvSpPr>
          <p:nvPr>
            <p:ph idx="1"/>
          </p:nvPr>
        </p:nvSpPr>
        <p:spPr>
          <a:xfrm>
            <a:off x="838200" y="4306824"/>
            <a:ext cx="10515600" cy="1870138"/>
          </a:xfrm>
        </p:spPr>
        <p:txBody>
          <a:bodyPr/>
          <a:lstStyle/>
          <a:p>
            <a:r>
              <a:rPr kumimoji="1" lang="ja-JP" altLang="en-US" dirty="0"/>
              <a:t>新薬</a:t>
            </a:r>
            <a:r>
              <a:rPr kumimoji="1" lang="en-US" altLang="ja-JP" dirty="0"/>
              <a:t>A</a:t>
            </a:r>
            <a:r>
              <a:rPr kumimoji="1" lang="ja-JP" altLang="en-US" dirty="0"/>
              <a:t>を投与された患者が陰性になるまでの平均日数は</a:t>
            </a:r>
            <a:br>
              <a:rPr kumimoji="1" lang="en-US" altLang="ja-JP" dirty="0"/>
            </a:br>
            <a:r>
              <a:rPr kumimoji="1" lang="en-US" altLang="ja-JP" dirty="0"/>
              <a:t>15</a:t>
            </a:r>
            <a:r>
              <a:rPr kumimoji="1" lang="ja-JP" altLang="en-US" dirty="0"/>
              <a:t>日より有意に短い。</a:t>
            </a:r>
            <a:endParaRPr kumimoji="1" lang="en-US" altLang="ja-JP" dirty="0"/>
          </a:p>
          <a:p>
            <a:r>
              <a:rPr kumimoji="1" lang="ja-JP" altLang="en-US" dirty="0"/>
              <a:t>統計的検定の結果、</a:t>
            </a:r>
            <a:r>
              <a:rPr kumimoji="1" lang="en-US" altLang="ja-JP" dirty="0"/>
              <a:t>p&lt;0.05 </a:t>
            </a:r>
            <a:r>
              <a:rPr kumimoji="1" lang="ja-JP" altLang="en-US" dirty="0"/>
              <a:t>であり、有意な差が認められた。</a:t>
            </a:r>
          </a:p>
        </p:txBody>
      </p:sp>
      <p:sp>
        <p:nvSpPr>
          <p:cNvPr id="4" name="フッター プレースホルダー 3">
            <a:extLst>
              <a:ext uri="{FF2B5EF4-FFF2-40B4-BE49-F238E27FC236}">
                <a16:creationId xmlns:a16="http://schemas.microsoft.com/office/drawing/2014/main" id="{FBF1981E-C818-9C0C-2F7C-71902973B04C}"/>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4EB5797C-A5BB-1EC6-98CD-09C133EF5AB2}"/>
              </a:ext>
            </a:extLst>
          </p:cNvPr>
          <p:cNvSpPr>
            <a:spLocks noGrp="1"/>
          </p:cNvSpPr>
          <p:nvPr>
            <p:ph type="sldNum" sz="quarter" idx="12"/>
          </p:nvPr>
        </p:nvSpPr>
        <p:spPr/>
        <p:txBody>
          <a:bodyPr/>
          <a:lstStyle/>
          <a:p>
            <a:fld id="{04BD4C65-5691-41A8-9A51-4E35402E645F}" type="slidenum">
              <a:rPr kumimoji="1" lang="ja-JP" altLang="en-US" smtClean="0"/>
              <a:t>3</a:t>
            </a:fld>
            <a:endParaRPr kumimoji="1" lang="ja-JP" altLang="en-US"/>
          </a:p>
        </p:txBody>
      </p:sp>
      <p:pic>
        <p:nvPicPr>
          <p:cNvPr id="7" name="図 6">
            <a:extLst>
              <a:ext uri="{FF2B5EF4-FFF2-40B4-BE49-F238E27FC236}">
                <a16:creationId xmlns:a16="http://schemas.microsoft.com/office/drawing/2014/main" id="{17F4445A-5A62-1D07-3205-437C61ADA7A3}"/>
              </a:ext>
            </a:extLst>
          </p:cNvPr>
          <p:cNvPicPr>
            <a:picLocks noChangeAspect="1"/>
          </p:cNvPicPr>
          <p:nvPr/>
        </p:nvPicPr>
        <p:blipFill>
          <a:blip r:embed="rId3"/>
          <a:stretch>
            <a:fillRect/>
          </a:stretch>
        </p:blipFill>
        <p:spPr>
          <a:xfrm>
            <a:off x="2226854" y="434668"/>
            <a:ext cx="7738291" cy="2546867"/>
          </a:xfrm>
          <a:prstGeom prst="rect">
            <a:avLst/>
          </a:prstGeom>
        </p:spPr>
      </p:pic>
      <p:pic>
        <p:nvPicPr>
          <p:cNvPr id="9" name="図 8">
            <a:extLst>
              <a:ext uri="{FF2B5EF4-FFF2-40B4-BE49-F238E27FC236}">
                <a16:creationId xmlns:a16="http://schemas.microsoft.com/office/drawing/2014/main" id="{1964CD1B-16A8-3FFF-B381-742E68899C66}"/>
              </a:ext>
            </a:extLst>
          </p:cNvPr>
          <p:cNvPicPr>
            <a:picLocks noChangeAspect="1"/>
          </p:cNvPicPr>
          <p:nvPr/>
        </p:nvPicPr>
        <p:blipFill>
          <a:blip r:embed="rId4"/>
          <a:stretch>
            <a:fillRect/>
          </a:stretch>
        </p:blipFill>
        <p:spPr>
          <a:xfrm>
            <a:off x="4428040" y="3078627"/>
            <a:ext cx="3335917" cy="1048809"/>
          </a:xfrm>
          <a:prstGeom prst="rect">
            <a:avLst/>
          </a:prstGeom>
        </p:spPr>
      </p:pic>
    </p:spTree>
    <p:extLst>
      <p:ext uri="{BB962C8B-B14F-4D97-AF65-F5344CB8AC3E}">
        <p14:creationId xmlns:p14="http://schemas.microsoft.com/office/powerpoint/2010/main" val="241179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6F1AFC5-6621-40B2-6547-F69BEB6F9A12}"/>
              </a:ext>
            </a:extLst>
          </p:cNvPr>
          <p:cNvSpPr>
            <a:spLocks noGrp="1"/>
          </p:cNvSpPr>
          <p:nvPr>
            <p:ph idx="1"/>
          </p:nvPr>
        </p:nvSpPr>
        <p:spPr>
          <a:xfrm>
            <a:off x="838200" y="4317357"/>
            <a:ext cx="10515600" cy="1859605"/>
          </a:xfrm>
        </p:spPr>
        <p:txBody>
          <a:bodyPr>
            <a:normAutofit fontScale="92500" lnSpcReduction="20000"/>
          </a:bodyPr>
          <a:lstStyle/>
          <a:p>
            <a:r>
              <a:rPr kumimoji="1" lang="ja-JP" altLang="en-US" dirty="0"/>
              <a:t>「陰性になるまでの平均日数は</a:t>
            </a:r>
            <a:r>
              <a:rPr kumimoji="1" lang="en-US" altLang="ja-JP" dirty="0"/>
              <a:t>14</a:t>
            </a:r>
            <a:r>
              <a:rPr kumimoji="1" lang="ja-JP" altLang="en-US" dirty="0"/>
              <a:t>日より短い」</a:t>
            </a:r>
            <a:br>
              <a:rPr kumimoji="1" lang="en-US" altLang="ja-JP" dirty="0"/>
            </a:br>
            <a:r>
              <a:rPr kumimoji="1" lang="ja-JP" altLang="en-US" dirty="0"/>
              <a:t>という主張は</a:t>
            </a:r>
            <a:r>
              <a:rPr kumimoji="1" lang="en-US" altLang="ja-JP" dirty="0"/>
              <a:t>99.1</a:t>
            </a:r>
            <a:r>
              <a:rPr kumimoji="1" lang="ja-JP" altLang="en-US" dirty="0"/>
              <a:t>％正しい。</a:t>
            </a:r>
            <a:r>
              <a:rPr kumimoji="1" lang="en-US" altLang="ja-JP" dirty="0"/>
              <a:t>99.1</a:t>
            </a:r>
            <a:r>
              <a:rPr kumimoji="1" lang="ja-JP" altLang="en-US" dirty="0"/>
              <a:t>％の確信をもてる。</a:t>
            </a:r>
          </a:p>
          <a:p>
            <a:r>
              <a:rPr kumimoji="1" lang="ja-JP" altLang="en-US" dirty="0"/>
              <a:t>「陰性になるまでの平均日数は</a:t>
            </a:r>
            <a:r>
              <a:rPr kumimoji="1" lang="en-US" altLang="ja-JP" dirty="0"/>
              <a:t>12</a:t>
            </a:r>
            <a:r>
              <a:rPr kumimoji="1" lang="ja-JP" altLang="en-US" dirty="0"/>
              <a:t>日より短い」</a:t>
            </a:r>
            <a:br>
              <a:rPr kumimoji="1" lang="en-US" altLang="ja-JP" dirty="0"/>
            </a:br>
            <a:r>
              <a:rPr kumimoji="1" lang="ja-JP" altLang="en-US" dirty="0"/>
              <a:t>という主張は</a:t>
            </a:r>
            <a:r>
              <a:rPr kumimoji="1" lang="en-US" altLang="ja-JP" dirty="0"/>
              <a:t>99.6</a:t>
            </a:r>
            <a:r>
              <a:rPr kumimoji="1" lang="ja-JP" altLang="en-US" dirty="0"/>
              <a:t>％間違っている。</a:t>
            </a:r>
            <a:r>
              <a:rPr kumimoji="1" lang="en-US" altLang="ja-JP" dirty="0"/>
              <a:t>0.4</a:t>
            </a:r>
            <a:r>
              <a:rPr kumimoji="1" lang="ja-JP" altLang="en-US" dirty="0"/>
              <a:t>％の確信しか持てない</a:t>
            </a:r>
          </a:p>
          <a:p>
            <a:endParaRPr kumimoji="1" lang="ja-JP" altLang="en-US" dirty="0"/>
          </a:p>
        </p:txBody>
      </p:sp>
      <p:sp>
        <p:nvSpPr>
          <p:cNvPr id="4" name="フッター プレースホルダー 3">
            <a:extLst>
              <a:ext uri="{FF2B5EF4-FFF2-40B4-BE49-F238E27FC236}">
                <a16:creationId xmlns:a16="http://schemas.microsoft.com/office/drawing/2014/main" id="{EE65AB1B-EBE0-7699-536F-8893F6742906}"/>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BD6431E4-4E0A-5761-729A-272B69325FFC}"/>
              </a:ext>
            </a:extLst>
          </p:cNvPr>
          <p:cNvSpPr>
            <a:spLocks noGrp="1"/>
          </p:cNvSpPr>
          <p:nvPr>
            <p:ph type="sldNum" sz="quarter" idx="12"/>
          </p:nvPr>
        </p:nvSpPr>
        <p:spPr/>
        <p:txBody>
          <a:bodyPr/>
          <a:lstStyle/>
          <a:p>
            <a:fld id="{04BD4C65-5691-41A8-9A51-4E35402E645F}" type="slidenum">
              <a:rPr kumimoji="1" lang="ja-JP" altLang="en-US" smtClean="0"/>
              <a:t>4</a:t>
            </a:fld>
            <a:endParaRPr kumimoji="1" lang="ja-JP" altLang="en-US"/>
          </a:p>
        </p:txBody>
      </p:sp>
      <p:pic>
        <p:nvPicPr>
          <p:cNvPr id="7" name="図 6">
            <a:extLst>
              <a:ext uri="{FF2B5EF4-FFF2-40B4-BE49-F238E27FC236}">
                <a16:creationId xmlns:a16="http://schemas.microsoft.com/office/drawing/2014/main" id="{8A08C253-6D5B-87C4-64FA-F41E092CDE1E}"/>
              </a:ext>
            </a:extLst>
          </p:cNvPr>
          <p:cNvPicPr>
            <a:picLocks noChangeAspect="1"/>
          </p:cNvPicPr>
          <p:nvPr/>
        </p:nvPicPr>
        <p:blipFill>
          <a:blip r:embed="rId3"/>
          <a:stretch>
            <a:fillRect/>
          </a:stretch>
        </p:blipFill>
        <p:spPr>
          <a:xfrm>
            <a:off x="2412598" y="423939"/>
            <a:ext cx="6442035" cy="3714030"/>
          </a:xfrm>
          <a:prstGeom prst="rect">
            <a:avLst/>
          </a:prstGeom>
        </p:spPr>
      </p:pic>
      <p:sp>
        <p:nvSpPr>
          <p:cNvPr id="2" name="正方形/長方形 1">
            <a:extLst>
              <a:ext uri="{FF2B5EF4-FFF2-40B4-BE49-F238E27FC236}">
                <a16:creationId xmlns:a16="http://schemas.microsoft.com/office/drawing/2014/main" id="{3693CA48-604D-4EAA-CBAC-6AFEA2FF4C33}"/>
              </a:ext>
            </a:extLst>
          </p:cNvPr>
          <p:cNvSpPr/>
          <p:nvPr/>
        </p:nvSpPr>
        <p:spPr>
          <a:xfrm>
            <a:off x="6759389" y="698967"/>
            <a:ext cx="591670" cy="762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5899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0B5B9-17BC-B89E-06C8-6553FBA9D3A7}"/>
              </a:ext>
            </a:extLst>
          </p:cNvPr>
          <p:cNvSpPr>
            <a:spLocks noGrp="1"/>
          </p:cNvSpPr>
          <p:nvPr>
            <p:ph type="title"/>
          </p:nvPr>
        </p:nvSpPr>
        <p:spPr/>
        <p:txBody>
          <a:bodyPr/>
          <a:lstStyle/>
          <a:p>
            <a:r>
              <a:rPr lang="en-US" altLang="ja-JP" dirty="0"/>
              <a:t>PHC</a:t>
            </a:r>
            <a:r>
              <a:rPr lang="ja-JP" altLang="en-US" dirty="0"/>
              <a:t>は、考え方が</a:t>
            </a:r>
            <a:r>
              <a:rPr kumimoji="1" lang="ja-JP" altLang="en-US" dirty="0"/>
              <a:t>自然である</a:t>
            </a:r>
          </a:p>
        </p:txBody>
      </p:sp>
      <p:sp>
        <p:nvSpPr>
          <p:cNvPr id="3" name="コンテンツ プレースホルダー 2">
            <a:extLst>
              <a:ext uri="{FF2B5EF4-FFF2-40B4-BE49-F238E27FC236}">
                <a16:creationId xmlns:a16="http://schemas.microsoft.com/office/drawing/2014/main" id="{ACDABC88-F28B-FF3C-15D3-4A43D0D6C50F}"/>
              </a:ext>
            </a:extLst>
          </p:cNvPr>
          <p:cNvSpPr>
            <a:spLocks noGrp="1"/>
          </p:cNvSpPr>
          <p:nvPr>
            <p:ph idx="1"/>
          </p:nvPr>
        </p:nvSpPr>
        <p:spPr/>
        <p:txBody>
          <a:bodyPr>
            <a:normAutofit/>
          </a:bodyPr>
          <a:lstStyle/>
          <a:p>
            <a:r>
              <a:rPr kumimoji="1" lang="ja-JP" altLang="en-US" dirty="0"/>
              <a:t>有意性検定の論法</a:t>
            </a:r>
            <a:endParaRPr kumimoji="1" lang="en-US" altLang="ja-JP" dirty="0"/>
          </a:p>
          <a:p>
            <a:pPr lvl="1"/>
            <a:r>
              <a:rPr kumimoji="1" lang="ja-JP" altLang="en-US" dirty="0"/>
              <a:t>陰性になるまでの期間が旧薬と同じと仮定すると、検定統計量が、これ以上甚だしい値になる確率は</a:t>
            </a:r>
            <a:r>
              <a:rPr kumimoji="1" lang="en-US" altLang="ja-JP" dirty="0"/>
              <a:t>5</a:t>
            </a:r>
            <a:r>
              <a:rPr kumimoji="1" lang="ja-JP" altLang="en-US" dirty="0"/>
              <a:t>％以下である。</a:t>
            </a:r>
            <a:endParaRPr kumimoji="1" lang="en-US" altLang="ja-JP" dirty="0"/>
          </a:p>
          <a:p>
            <a:pPr lvl="1"/>
            <a:r>
              <a:rPr lang="ja-JP" altLang="en-US" dirty="0"/>
              <a:t>複雑で統計学の普及を妨げている。理解が難しいのでクリアが目的化</a:t>
            </a:r>
            <a:endParaRPr kumimoji="1" lang="en-US" altLang="ja-JP" dirty="0"/>
          </a:p>
          <a:p>
            <a:r>
              <a:rPr lang="en-US" altLang="ja-JP" dirty="0"/>
              <a:t>PHC</a:t>
            </a:r>
            <a:r>
              <a:rPr lang="ja-JP" altLang="en-US" dirty="0"/>
              <a:t>の論法</a:t>
            </a:r>
            <a:endParaRPr lang="en-US" altLang="ja-JP" dirty="0"/>
          </a:p>
          <a:p>
            <a:pPr lvl="1"/>
            <a:r>
              <a:rPr kumimoji="1" lang="ja-JP" altLang="en-US" dirty="0"/>
              <a:t>「陰性になるまでの平均日数は</a:t>
            </a:r>
            <a:r>
              <a:rPr kumimoji="1" lang="en-US" altLang="ja-JP" dirty="0"/>
              <a:t>14</a:t>
            </a:r>
            <a:r>
              <a:rPr kumimoji="1" lang="ja-JP" altLang="en-US" dirty="0"/>
              <a:t>日より短い」</a:t>
            </a:r>
            <a:br>
              <a:rPr kumimoji="1" lang="ja-JP" altLang="en-US" dirty="0"/>
            </a:br>
            <a:r>
              <a:rPr kumimoji="1" lang="ja-JP" altLang="en-US" dirty="0"/>
              <a:t>という主張は</a:t>
            </a:r>
            <a:r>
              <a:rPr kumimoji="1" lang="en-US" altLang="ja-JP" dirty="0"/>
              <a:t>99.1</a:t>
            </a:r>
            <a:r>
              <a:rPr kumimoji="1" lang="ja-JP" altLang="en-US" dirty="0"/>
              <a:t>％正しい。</a:t>
            </a:r>
            <a:r>
              <a:rPr kumimoji="1" lang="en-US" altLang="ja-JP" dirty="0"/>
              <a:t>99.1</a:t>
            </a:r>
            <a:r>
              <a:rPr kumimoji="1" lang="ja-JP" altLang="en-US" dirty="0"/>
              <a:t>％の確信をもてる。</a:t>
            </a:r>
          </a:p>
          <a:p>
            <a:pPr lvl="1"/>
            <a:r>
              <a:rPr kumimoji="1" lang="ja-JP" altLang="en-US" dirty="0"/>
              <a:t>言葉のまま、日常会話である。素直で小学生にだって理解できる。</a:t>
            </a:r>
          </a:p>
        </p:txBody>
      </p:sp>
      <p:sp>
        <p:nvSpPr>
          <p:cNvPr id="4" name="フッター プレースホルダー 3">
            <a:extLst>
              <a:ext uri="{FF2B5EF4-FFF2-40B4-BE49-F238E27FC236}">
                <a16:creationId xmlns:a16="http://schemas.microsoft.com/office/drawing/2014/main" id="{3AD82EC0-69DD-F057-EC34-F2A24EC4434A}"/>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6C42419B-98CE-B522-7C42-C7457430A261}"/>
              </a:ext>
            </a:extLst>
          </p:cNvPr>
          <p:cNvSpPr>
            <a:spLocks noGrp="1"/>
          </p:cNvSpPr>
          <p:nvPr>
            <p:ph type="sldNum" sz="quarter" idx="12"/>
          </p:nvPr>
        </p:nvSpPr>
        <p:spPr/>
        <p:txBody>
          <a:bodyPr/>
          <a:lstStyle/>
          <a:p>
            <a:fld id="{04BD4C65-5691-41A8-9A51-4E35402E645F}" type="slidenum">
              <a:rPr kumimoji="1" lang="ja-JP" altLang="en-US" smtClean="0"/>
              <a:t>5</a:t>
            </a:fld>
            <a:endParaRPr kumimoji="1" lang="ja-JP" altLang="en-US"/>
          </a:p>
        </p:txBody>
      </p:sp>
    </p:spTree>
    <p:extLst>
      <p:ext uri="{BB962C8B-B14F-4D97-AF65-F5344CB8AC3E}">
        <p14:creationId xmlns:p14="http://schemas.microsoft.com/office/powerpoint/2010/main" val="116070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D8825F-846D-78CF-963B-92199E0E2AE8}"/>
              </a:ext>
            </a:extLst>
          </p:cNvPr>
          <p:cNvSpPr>
            <a:spLocks noGrp="1"/>
          </p:cNvSpPr>
          <p:nvPr>
            <p:ph type="title"/>
          </p:nvPr>
        </p:nvSpPr>
        <p:spPr/>
        <p:txBody>
          <a:bodyPr/>
          <a:lstStyle/>
          <a:p>
            <a:r>
              <a:rPr kumimoji="1" lang="ja-JP" altLang="en-US" dirty="0"/>
              <a:t>有意差は学問発展の必要条件に過ぎない</a:t>
            </a:r>
          </a:p>
        </p:txBody>
      </p:sp>
      <p:sp>
        <p:nvSpPr>
          <p:cNvPr id="3" name="コンテンツ プレースホルダー 2">
            <a:extLst>
              <a:ext uri="{FF2B5EF4-FFF2-40B4-BE49-F238E27FC236}">
                <a16:creationId xmlns:a16="http://schemas.microsoft.com/office/drawing/2014/main" id="{35F6BB71-DEA4-9D10-CB73-DA484379E040}"/>
              </a:ext>
            </a:extLst>
          </p:cNvPr>
          <p:cNvSpPr>
            <a:spLocks noGrp="1"/>
          </p:cNvSpPr>
          <p:nvPr>
            <p:ph idx="1"/>
          </p:nvPr>
        </p:nvSpPr>
        <p:spPr/>
        <p:txBody>
          <a:bodyPr>
            <a:normAutofit/>
          </a:bodyPr>
          <a:lstStyle/>
          <a:p>
            <a:r>
              <a:rPr kumimoji="1" lang="ja-JP" altLang="en-US" dirty="0"/>
              <a:t>「新薬を服用した患者が回復するまでの平均日数は対照群と同じ」という帰無仮説を棄却できたとしても、それは新薬に有効性があるための必要条件を確認しただけに過ぎない。</a:t>
            </a:r>
            <a:endParaRPr kumimoji="1" lang="en-US" altLang="ja-JP" dirty="0"/>
          </a:p>
          <a:p>
            <a:r>
              <a:rPr kumimoji="1" lang="ja-JP" altLang="en-US" dirty="0"/>
              <a:t>有意性検定の大きな罪は「学問発展のための必要条件を確認すれば論文は査読を通る」という誤った文化を定着させたこと。</a:t>
            </a:r>
            <a:endParaRPr kumimoji="1" lang="en-US" altLang="ja-JP" dirty="0"/>
          </a:p>
          <a:p>
            <a:r>
              <a:rPr kumimoji="1" lang="ja-JP" altLang="en-US" dirty="0"/>
              <a:t>必要条件をクリアしているけれど、学問発展に寄与しない論文をあの手この手で掲載。</a:t>
            </a:r>
            <a:r>
              <a:rPr kumimoji="1" lang="en-US" altLang="ja-JP" dirty="0"/>
              <a:t>P</a:t>
            </a:r>
            <a:r>
              <a:rPr kumimoji="1" lang="ja-JP" altLang="en-US" dirty="0"/>
              <a:t>ハッキングと総称</a:t>
            </a:r>
          </a:p>
        </p:txBody>
      </p:sp>
      <p:sp>
        <p:nvSpPr>
          <p:cNvPr id="4" name="フッター プレースホルダー 3">
            <a:extLst>
              <a:ext uri="{FF2B5EF4-FFF2-40B4-BE49-F238E27FC236}">
                <a16:creationId xmlns:a16="http://schemas.microsoft.com/office/drawing/2014/main" id="{6AE02426-59F2-9834-6342-82050BEF9CD2}"/>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ADC127C2-C098-6834-DB5F-0882409AADCB}"/>
              </a:ext>
            </a:extLst>
          </p:cNvPr>
          <p:cNvSpPr>
            <a:spLocks noGrp="1"/>
          </p:cNvSpPr>
          <p:nvPr>
            <p:ph type="sldNum" sz="quarter" idx="12"/>
          </p:nvPr>
        </p:nvSpPr>
        <p:spPr/>
        <p:txBody>
          <a:bodyPr/>
          <a:lstStyle/>
          <a:p>
            <a:fld id="{04BD4C65-5691-41A8-9A51-4E35402E645F}" type="slidenum">
              <a:rPr kumimoji="1" lang="ja-JP" altLang="en-US" smtClean="0"/>
              <a:t>6</a:t>
            </a:fld>
            <a:endParaRPr kumimoji="1" lang="ja-JP" altLang="en-US"/>
          </a:p>
        </p:txBody>
      </p:sp>
    </p:spTree>
    <p:extLst>
      <p:ext uri="{BB962C8B-B14F-4D97-AF65-F5344CB8AC3E}">
        <p14:creationId xmlns:p14="http://schemas.microsoft.com/office/powerpoint/2010/main" val="412028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F09C00-23D4-149B-268B-900AE13C6851}"/>
              </a:ext>
            </a:extLst>
          </p:cNvPr>
          <p:cNvSpPr>
            <a:spLocks noGrp="1"/>
          </p:cNvSpPr>
          <p:nvPr>
            <p:ph type="title"/>
          </p:nvPr>
        </p:nvSpPr>
        <p:spPr/>
        <p:txBody>
          <a:bodyPr/>
          <a:lstStyle/>
          <a:p>
            <a:r>
              <a:rPr kumimoji="1" lang="ja-JP" altLang="en-US" dirty="0"/>
              <a:t>神の見えざる手</a:t>
            </a:r>
          </a:p>
        </p:txBody>
      </p:sp>
      <p:sp>
        <p:nvSpPr>
          <p:cNvPr id="3" name="コンテンツ プレースホルダー 2">
            <a:extLst>
              <a:ext uri="{FF2B5EF4-FFF2-40B4-BE49-F238E27FC236}">
                <a16:creationId xmlns:a16="http://schemas.microsoft.com/office/drawing/2014/main" id="{10F60E25-BB60-FB8E-813A-796765DFBC93}"/>
              </a:ext>
            </a:extLst>
          </p:cNvPr>
          <p:cNvSpPr>
            <a:spLocks noGrp="1"/>
          </p:cNvSpPr>
          <p:nvPr>
            <p:ph idx="1"/>
          </p:nvPr>
        </p:nvSpPr>
        <p:spPr/>
        <p:txBody>
          <a:bodyPr>
            <a:normAutofit fontScale="70000" lnSpcReduction="20000"/>
          </a:bodyPr>
          <a:lstStyle/>
          <a:p>
            <a:r>
              <a:rPr kumimoji="1" lang="ja-JP" altLang="en-US" dirty="0"/>
              <a:t>価格が安いと売れやすい　</a:t>
            </a:r>
            <a:r>
              <a:rPr kumimoji="1" lang="en-US" altLang="ja-JP" dirty="0"/>
              <a:t>( </a:t>
            </a:r>
            <a:r>
              <a:rPr kumimoji="1" lang="en-US" altLang="ja-JP" b="1" dirty="0">
                <a:solidFill>
                  <a:srgbClr val="FF0000"/>
                </a:solidFill>
              </a:rPr>
              <a:t>n </a:t>
            </a:r>
            <a:r>
              <a:rPr kumimoji="1" lang="ja-JP" altLang="en-US" b="1" dirty="0">
                <a:solidFill>
                  <a:srgbClr val="FF0000"/>
                </a:solidFill>
              </a:rPr>
              <a:t>が大きいと有意になりやすい</a:t>
            </a:r>
            <a:r>
              <a:rPr kumimoji="1" lang="en-US" altLang="ja-JP" dirty="0"/>
              <a:t>)</a:t>
            </a:r>
            <a:r>
              <a:rPr kumimoji="1" lang="ja-JP" altLang="en-US" dirty="0"/>
              <a:t>。</a:t>
            </a:r>
          </a:p>
          <a:p>
            <a:r>
              <a:rPr kumimoji="1" lang="ja-JP" altLang="en-US" dirty="0"/>
              <a:t>価格が高いと売れにくい　</a:t>
            </a:r>
            <a:r>
              <a:rPr kumimoji="1" lang="en-US" altLang="ja-JP" dirty="0"/>
              <a:t>( </a:t>
            </a:r>
            <a:r>
              <a:rPr kumimoji="1" lang="en-US" altLang="ja-JP" b="1" dirty="0">
                <a:solidFill>
                  <a:srgbClr val="FF0000"/>
                </a:solidFill>
              </a:rPr>
              <a:t>n </a:t>
            </a:r>
            <a:r>
              <a:rPr kumimoji="1" lang="ja-JP" altLang="en-US" b="1" dirty="0">
                <a:solidFill>
                  <a:srgbClr val="FF0000"/>
                </a:solidFill>
              </a:rPr>
              <a:t>が小さいと有意になりにくい</a:t>
            </a:r>
            <a:r>
              <a:rPr kumimoji="1" lang="en-US" altLang="ja-JP" dirty="0"/>
              <a:t>)</a:t>
            </a:r>
            <a:r>
              <a:rPr kumimoji="1" lang="ja-JP" altLang="en-US" dirty="0"/>
              <a:t>。</a:t>
            </a:r>
          </a:p>
          <a:p>
            <a:r>
              <a:rPr kumimoji="1" lang="ja-JP" altLang="en-US" dirty="0"/>
              <a:t>高品質なら売れやすい　</a:t>
            </a:r>
            <a:r>
              <a:rPr kumimoji="1" lang="en-US" altLang="ja-JP" dirty="0"/>
              <a:t>(</a:t>
            </a:r>
            <a:r>
              <a:rPr kumimoji="1" lang="ja-JP" altLang="en-US" b="1" dirty="0">
                <a:solidFill>
                  <a:srgbClr val="FF0000"/>
                </a:solidFill>
              </a:rPr>
              <a:t>学問的に価値があるなら、もちろん有意にもなりやすい</a:t>
            </a:r>
            <a:r>
              <a:rPr kumimoji="1" lang="en-US" altLang="ja-JP" dirty="0"/>
              <a:t>)</a:t>
            </a:r>
            <a:r>
              <a:rPr kumimoji="1" lang="ja-JP" altLang="en-US" dirty="0"/>
              <a:t>。</a:t>
            </a:r>
          </a:p>
          <a:p>
            <a:r>
              <a:rPr kumimoji="1" lang="ja-JP" altLang="en-US" dirty="0"/>
              <a:t>しかし高品質商品は品薄で仕入れが困難</a:t>
            </a:r>
            <a:br>
              <a:rPr kumimoji="1" lang="en-US" altLang="ja-JP" dirty="0"/>
            </a:br>
            <a:r>
              <a:rPr kumimoji="1" lang="en-US" altLang="ja-JP" dirty="0"/>
              <a:t>(</a:t>
            </a:r>
            <a:r>
              <a:rPr kumimoji="1" lang="ja-JP" altLang="en-US" b="1" dirty="0">
                <a:solidFill>
                  <a:srgbClr val="FF0000"/>
                </a:solidFill>
              </a:rPr>
              <a:t>しかし価値のある発見は、創造的偉業であり、極めて高コストで実現が難しい</a:t>
            </a:r>
            <a:r>
              <a:rPr kumimoji="1" lang="ja-JP" altLang="en-US" dirty="0"/>
              <a:t>）。</a:t>
            </a:r>
          </a:p>
          <a:p>
            <a:r>
              <a:rPr kumimoji="1" lang="ja-JP" altLang="en-US" dirty="0"/>
              <a:t>価格は売り手が決められる　</a:t>
            </a:r>
            <a:r>
              <a:rPr kumimoji="1" lang="en-US" altLang="ja-JP" dirty="0"/>
              <a:t>(</a:t>
            </a:r>
            <a:r>
              <a:rPr kumimoji="1" lang="ja-JP" altLang="en-US" b="1" dirty="0">
                <a:solidFill>
                  <a:srgbClr val="FF0000"/>
                </a:solidFill>
              </a:rPr>
              <a:t>観測対象の数 </a:t>
            </a:r>
            <a:r>
              <a:rPr kumimoji="1" lang="en-US" altLang="ja-JP" b="1" dirty="0">
                <a:solidFill>
                  <a:srgbClr val="FF0000"/>
                </a:solidFill>
              </a:rPr>
              <a:t>n </a:t>
            </a:r>
            <a:r>
              <a:rPr kumimoji="1" lang="ja-JP" altLang="en-US" b="1" dirty="0">
                <a:solidFill>
                  <a:srgbClr val="FF0000"/>
                </a:solidFill>
              </a:rPr>
              <a:t>は研究者が決められる</a:t>
            </a:r>
            <a:r>
              <a:rPr kumimoji="1" lang="ja-JP" altLang="en-US" dirty="0"/>
              <a:t>）。</a:t>
            </a:r>
          </a:p>
          <a:p>
            <a:r>
              <a:rPr kumimoji="1" lang="ja-JP" altLang="en-US" dirty="0"/>
              <a:t>商人（</a:t>
            </a:r>
            <a:r>
              <a:rPr kumimoji="1" lang="ja-JP" altLang="en-US" b="1" dirty="0">
                <a:solidFill>
                  <a:srgbClr val="FF0000"/>
                </a:solidFill>
              </a:rPr>
              <a:t>研究者</a:t>
            </a:r>
            <a:r>
              <a:rPr kumimoji="1" lang="ja-JP" altLang="en-US" dirty="0"/>
              <a:t>）</a:t>
            </a:r>
            <a:r>
              <a:rPr kumimoji="1" lang="ja-JP" altLang="en-US" b="1" dirty="0">
                <a:solidFill>
                  <a:schemeClr val="accent1"/>
                </a:solidFill>
              </a:rPr>
              <a:t>としての生き残りをかけて、</a:t>
            </a:r>
            <a:br>
              <a:rPr kumimoji="1" lang="en-US" altLang="ja-JP" b="1" dirty="0">
                <a:solidFill>
                  <a:schemeClr val="accent1"/>
                </a:solidFill>
              </a:rPr>
            </a:br>
            <a:r>
              <a:rPr kumimoji="1" lang="ja-JP" altLang="en-US" dirty="0"/>
              <a:t>売れた売れない</a:t>
            </a:r>
            <a:r>
              <a:rPr kumimoji="1" lang="en-US" altLang="ja-JP" dirty="0"/>
              <a:t>(</a:t>
            </a:r>
            <a:r>
              <a:rPr kumimoji="1" lang="ja-JP" altLang="en-US" b="1" dirty="0">
                <a:solidFill>
                  <a:srgbClr val="FF0000"/>
                </a:solidFill>
              </a:rPr>
              <a:t>公刊できた、できない</a:t>
            </a:r>
            <a:r>
              <a:rPr kumimoji="1" lang="ja-JP" altLang="en-US" dirty="0"/>
              <a:t>）</a:t>
            </a:r>
            <a:r>
              <a:rPr kumimoji="1" lang="ja-JP" altLang="en-US" b="1" dirty="0">
                <a:solidFill>
                  <a:schemeClr val="accent1"/>
                </a:solidFill>
              </a:rPr>
              <a:t>の無数の経験を積む</a:t>
            </a:r>
            <a:r>
              <a:rPr kumimoji="1" lang="ja-JP" altLang="en-US" dirty="0"/>
              <a:t>。</a:t>
            </a:r>
          </a:p>
          <a:p>
            <a:r>
              <a:rPr kumimoji="1" lang="ja-JP" altLang="en-US" dirty="0"/>
              <a:t>神の見えざる手が働く。</a:t>
            </a:r>
          </a:p>
          <a:p>
            <a:r>
              <a:rPr kumimoji="1" lang="ja-JP" altLang="en-US" dirty="0"/>
              <a:t>低品質の品物が売れる値段に落ち着く</a:t>
            </a:r>
            <a:br>
              <a:rPr kumimoji="1" lang="en-US" altLang="ja-JP" dirty="0"/>
            </a:br>
            <a:r>
              <a:rPr kumimoji="1" lang="en-US" altLang="ja-JP" dirty="0"/>
              <a:t>(</a:t>
            </a:r>
            <a:r>
              <a:rPr kumimoji="1" lang="ja-JP" altLang="en-US" b="1" dirty="0">
                <a:solidFill>
                  <a:srgbClr val="FF0000"/>
                </a:solidFill>
              </a:rPr>
              <a:t>学術的に無意味でも有意差が得られる程度に、その分野の研究の平均的な</a:t>
            </a:r>
            <a:r>
              <a:rPr kumimoji="1" lang="en-US" altLang="ja-JP" b="1" dirty="0">
                <a:solidFill>
                  <a:srgbClr val="FF0000"/>
                </a:solidFill>
              </a:rPr>
              <a:t>n</a:t>
            </a:r>
            <a:r>
              <a:rPr kumimoji="1" lang="ja-JP" altLang="en-US" b="1" dirty="0">
                <a:solidFill>
                  <a:srgbClr val="FF0000"/>
                </a:solidFill>
              </a:rPr>
              <a:t>が落ち着く</a:t>
            </a:r>
            <a:r>
              <a:rPr kumimoji="1" lang="en-US" altLang="ja-JP" dirty="0"/>
              <a:t>)</a:t>
            </a:r>
            <a:r>
              <a:rPr kumimoji="1" lang="ja-JP" altLang="en-US" dirty="0"/>
              <a:t>。</a:t>
            </a:r>
          </a:p>
        </p:txBody>
      </p:sp>
      <p:sp>
        <p:nvSpPr>
          <p:cNvPr id="4" name="フッター プレースホルダー 3">
            <a:extLst>
              <a:ext uri="{FF2B5EF4-FFF2-40B4-BE49-F238E27FC236}">
                <a16:creationId xmlns:a16="http://schemas.microsoft.com/office/drawing/2014/main" id="{5586A905-C911-3B08-F53E-D080863BF3B5}"/>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5F39F7B7-CF90-03C7-6E40-66B80D1D095B}"/>
              </a:ext>
            </a:extLst>
          </p:cNvPr>
          <p:cNvSpPr>
            <a:spLocks noGrp="1"/>
          </p:cNvSpPr>
          <p:nvPr>
            <p:ph type="sldNum" sz="quarter" idx="12"/>
          </p:nvPr>
        </p:nvSpPr>
        <p:spPr/>
        <p:txBody>
          <a:bodyPr/>
          <a:lstStyle/>
          <a:p>
            <a:fld id="{04BD4C65-5691-41A8-9A51-4E35402E645F}" type="slidenum">
              <a:rPr kumimoji="1" lang="ja-JP" altLang="en-US" smtClean="0"/>
              <a:t>7</a:t>
            </a:fld>
            <a:endParaRPr kumimoji="1" lang="ja-JP" altLang="en-US"/>
          </a:p>
        </p:txBody>
      </p:sp>
      <p:pic>
        <p:nvPicPr>
          <p:cNvPr id="1026" name="Picture 2" descr="国富論 中古本・書籍 | ブックオフ公式オンラインストア">
            <a:extLst>
              <a:ext uri="{FF2B5EF4-FFF2-40B4-BE49-F238E27FC236}">
                <a16:creationId xmlns:a16="http://schemas.microsoft.com/office/drawing/2014/main" id="{67A3A1D7-48BC-BA0E-8918-0BAE8BF05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0737" y="365125"/>
            <a:ext cx="1596668" cy="212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2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5DC1D8-E39F-8078-1DEB-D24E0FC134E5}"/>
              </a:ext>
            </a:extLst>
          </p:cNvPr>
          <p:cNvSpPr>
            <a:spLocks noGrp="1"/>
          </p:cNvSpPr>
          <p:nvPr>
            <p:ph type="title"/>
          </p:nvPr>
        </p:nvSpPr>
        <p:spPr/>
        <p:txBody>
          <a:bodyPr/>
          <a:lstStyle/>
          <a:p>
            <a:r>
              <a:rPr kumimoji="1" lang="ja-JP" altLang="en-US" dirty="0"/>
              <a:t>学問発展の十分条件を最初から目指す</a:t>
            </a:r>
          </a:p>
        </p:txBody>
      </p:sp>
      <p:sp>
        <p:nvSpPr>
          <p:cNvPr id="3" name="コンテンツ プレースホルダー 2">
            <a:extLst>
              <a:ext uri="{FF2B5EF4-FFF2-40B4-BE49-F238E27FC236}">
                <a16:creationId xmlns:a16="http://schemas.microsoft.com/office/drawing/2014/main" id="{B7D7ABA2-55F1-ABE4-BAD9-42CB13CE564C}"/>
              </a:ext>
            </a:extLst>
          </p:cNvPr>
          <p:cNvSpPr>
            <a:spLocks noGrp="1"/>
          </p:cNvSpPr>
          <p:nvPr>
            <p:ph idx="1"/>
          </p:nvPr>
        </p:nvSpPr>
        <p:spPr>
          <a:xfrm>
            <a:off x="838200" y="1825625"/>
            <a:ext cx="10515600" cy="2517775"/>
          </a:xfrm>
        </p:spPr>
        <p:txBody>
          <a:bodyPr>
            <a:normAutofit/>
          </a:bodyPr>
          <a:lstStyle/>
          <a:p>
            <a:r>
              <a:rPr kumimoji="1" lang="ja-JP" altLang="en-US" dirty="0"/>
              <a:t>「短縮期間はゼロではない」等の必要条件などには目もくれず</a:t>
            </a:r>
            <a:endParaRPr kumimoji="1" lang="en-US" altLang="ja-JP" dirty="0"/>
          </a:p>
          <a:p>
            <a:r>
              <a:rPr kumimoji="1" lang="ja-JP" altLang="en-US" dirty="0"/>
              <a:t>「新薬を服用した患者が回復するまでの平均日数は、対照群と比較して、医学的観点から評価して十分に短い」等の学問発展に対する確率的十分条件を示す。</a:t>
            </a:r>
          </a:p>
        </p:txBody>
      </p:sp>
      <p:sp>
        <p:nvSpPr>
          <p:cNvPr id="4" name="フッター プレースホルダー 3">
            <a:extLst>
              <a:ext uri="{FF2B5EF4-FFF2-40B4-BE49-F238E27FC236}">
                <a16:creationId xmlns:a16="http://schemas.microsoft.com/office/drawing/2014/main" id="{DF94D07F-C170-4C0A-F211-B23DF12CCE64}"/>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DE62F5F7-613E-84CE-681C-9D06F54DD958}"/>
              </a:ext>
            </a:extLst>
          </p:cNvPr>
          <p:cNvSpPr>
            <a:spLocks noGrp="1"/>
          </p:cNvSpPr>
          <p:nvPr>
            <p:ph type="sldNum" sz="quarter" idx="12"/>
          </p:nvPr>
        </p:nvSpPr>
        <p:spPr/>
        <p:txBody>
          <a:bodyPr/>
          <a:lstStyle/>
          <a:p>
            <a:fld id="{04BD4C65-5691-41A8-9A51-4E35402E645F}" type="slidenum">
              <a:rPr kumimoji="1" lang="ja-JP" altLang="en-US" smtClean="0"/>
              <a:t>8</a:t>
            </a:fld>
            <a:endParaRPr kumimoji="1" lang="ja-JP" altLang="en-US"/>
          </a:p>
        </p:txBody>
      </p:sp>
      <p:pic>
        <p:nvPicPr>
          <p:cNvPr id="7" name="図 6">
            <a:extLst>
              <a:ext uri="{FF2B5EF4-FFF2-40B4-BE49-F238E27FC236}">
                <a16:creationId xmlns:a16="http://schemas.microsoft.com/office/drawing/2014/main" id="{42A5E0F8-5D98-176B-3BBB-CE461D3B8E60}"/>
              </a:ext>
            </a:extLst>
          </p:cNvPr>
          <p:cNvPicPr>
            <a:picLocks noChangeAspect="1"/>
          </p:cNvPicPr>
          <p:nvPr/>
        </p:nvPicPr>
        <p:blipFill>
          <a:blip r:embed="rId3"/>
          <a:stretch>
            <a:fillRect/>
          </a:stretch>
        </p:blipFill>
        <p:spPr>
          <a:xfrm>
            <a:off x="1428750" y="4578921"/>
            <a:ext cx="8553450" cy="1343025"/>
          </a:xfrm>
          <a:prstGeom prst="rect">
            <a:avLst/>
          </a:prstGeom>
        </p:spPr>
      </p:pic>
      <p:sp>
        <p:nvSpPr>
          <p:cNvPr id="6" name="正方形/長方形 5">
            <a:extLst>
              <a:ext uri="{FF2B5EF4-FFF2-40B4-BE49-F238E27FC236}">
                <a16:creationId xmlns:a16="http://schemas.microsoft.com/office/drawing/2014/main" id="{70ECF60C-4F25-71DF-EFFA-88F18A77C68A}"/>
              </a:ext>
            </a:extLst>
          </p:cNvPr>
          <p:cNvSpPr/>
          <p:nvPr/>
        </p:nvSpPr>
        <p:spPr>
          <a:xfrm>
            <a:off x="7365878" y="4968874"/>
            <a:ext cx="787521" cy="95307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952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579A26-4DCB-31FC-E4F5-F1DF71C0F87E}"/>
              </a:ext>
            </a:extLst>
          </p:cNvPr>
          <p:cNvSpPr>
            <a:spLocks noGrp="1"/>
          </p:cNvSpPr>
          <p:nvPr>
            <p:ph type="title"/>
          </p:nvPr>
        </p:nvSpPr>
        <p:spPr/>
        <p:txBody>
          <a:bodyPr/>
          <a:lstStyle/>
          <a:p>
            <a:r>
              <a:rPr kumimoji="1" lang="ja-JP" altLang="en-US" dirty="0"/>
              <a:t>　</a:t>
            </a:r>
            <a:r>
              <a:rPr kumimoji="1" lang="en-US" altLang="ja-JP" dirty="0"/>
              <a:t>p</a:t>
            </a:r>
            <a:r>
              <a:rPr kumimoji="1" lang="ja-JP" altLang="en-US" dirty="0"/>
              <a:t>値は抽象的</a:t>
            </a:r>
          </a:p>
        </p:txBody>
      </p:sp>
      <p:sp>
        <p:nvSpPr>
          <p:cNvPr id="3" name="コンテンツ プレースホルダー 2">
            <a:extLst>
              <a:ext uri="{FF2B5EF4-FFF2-40B4-BE49-F238E27FC236}">
                <a16:creationId xmlns:a16="http://schemas.microsoft.com/office/drawing/2014/main" id="{B996819C-B35B-4309-EA4A-8D13987023F8}"/>
              </a:ext>
            </a:extLst>
          </p:cNvPr>
          <p:cNvSpPr>
            <a:spLocks noGrp="1"/>
          </p:cNvSpPr>
          <p:nvPr>
            <p:ph idx="1"/>
          </p:nvPr>
        </p:nvSpPr>
        <p:spPr/>
        <p:txBody>
          <a:bodyPr/>
          <a:lstStyle/>
          <a:p>
            <a:r>
              <a:rPr kumimoji="1" lang="en-US" altLang="ja-JP" dirty="0"/>
              <a:t>2</a:t>
            </a:r>
            <a:r>
              <a:rPr kumimoji="1" lang="ja-JP" altLang="en-US" dirty="0"/>
              <a:t>群の入院期間の平均値には</a:t>
            </a:r>
            <a:r>
              <a:rPr kumimoji="1" lang="en-US" altLang="ja-JP" dirty="0"/>
              <a:t>5</a:t>
            </a:r>
            <a:r>
              <a:rPr kumimoji="1" lang="ja-JP" altLang="en-US" dirty="0"/>
              <a:t>％水準の有意差があった</a:t>
            </a:r>
            <a:r>
              <a:rPr kumimoji="1" lang="en-US" altLang="ja-JP" dirty="0"/>
              <a:t>(p&lt;0.05)</a:t>
            </a:r>
          </a:p>
          <a:p>
            <a:r>
              <a:rPr kumimoji="1" lang="ja-JP" altLang="en-US" dirty="0"/>
              <a:t>抽象的な</a:t>
            </a:r>
            <a:r>
              <a:rPr kumimoji="1" lang="en-US" altLang="ja-JP" dirty="0"/>
              <a:t>p</a:t>
            </a:r>
            <a:r>
              <a:rPr kumimoji="1" lang="ja-JP" altLang="en-US" dirty="0"/>
              <a:t>値が、</a:t>
            </a:r>
            <a:r>
              <a:rPr kumimoji="1" lang="en-US" altLang="ja-JP" dirty="0"/>
              <a:t>0.05</a:t>
            </a:r>
            <a:r>
              <a:rPr kumimoji="1" lang="ja-JP" altLang="en-US" dirty="0"/>
              <a:t>を下回ることが、ドメインにおける研究にどのような価値をもたらすのかが不明</a:t>
            </a:r>
            <a:endParaRPr kumimoji="1" lang="en-US" altLang="ja-JP" dirty="0"/>
          </a:p>
          <a:p>
            <a:r>
              <a:rPr lang="ja-JP" altLang="en-US" dirty="0"/>
              <a:t>有意性検定のもう一つの罪は「研究分野</a:t>
            </a:r>
            <a:r>
              <a:rPr lang="en-US" altLang="ja-JP" dirty="0"/>
              <a:t>/</a:t>
            </a:r>
            <a:r>
              <a:rPr lang="ja-JP" altLang="en-US" dirty="0"/>
              <a:t>文脈によらずに研究の価値を自動的に判定できる統計指標ｐ値が存在する」という誤解を、利用する多くの学問分野に蔓延させたこと</a:t>
            </a:r>
            <a:endParaRPr lang="en-US" altLang="ja-JP" dirty="0"/>
          </a:p>
          <a:p>
            <a:r>
              <a:rPr kumimoji="1" lang="ja-JP" altLang="en-US" dirty="0"/>
              <a:t>学術的に意味のある差と、統計的有意差は連動しない</a:t>
            </a:r>
          </a:p>
        </p:txBody>
      </p:sp>
      <p:sp>
        <p:nvSpPr>
          <p:cNvPr id="4" name="フッター プレースホルダー 3">
            <a:extLst>
              <a:ext uri="{FF2B5EF4-FFF2-40B4-BE49-F238E27FC236}">
                <a16:creationId xmlns:a16="http://schemas.microsoft.com/office/drawing/2014/main" id="{165B2315-7AE3-9D40-729C-37336F8F837D}"/>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B2ACBA9E-E241-4E77-BF20-28634449FDE6}"/>
              </a:ext>
            </a:extLst>
          </p:cNvPr>
          <p:cNvSpPr>
            <a:spLocks noGrp="1"/>
          </p:cNvSpPr>
          <p:nvPr>
            <p:ph type="sldNum" sz="quarter" idx="12"/>
          </p:nvPr>
        </p:nvSpPr>
        <p:spPr/>
        <p:txBody>
          <a:bodyPr/>
          <a:lstStyle/>
          <a:p>
            <a:fld id="{04BD4C65-5691-41A8-9A51-4E35402E645F}" type="slidenum">
              <a:rPr kumimoji="1" lang="ja-JP" altLang="en-US" smtClean="0"/>
              <a:t>9</a:t>
            </a:fld>
            <a:endParaRPr kumimoji="1" lang="ja-JP" altLang="en-US"/>
          </a:p>
        </p:txBody>
      </p:sp>
    </p:spTree>
    <p:extLst>
      <p:ext uri="{BB962C8B-B14F-4D97-AF65-F5344CB8AC3E}">
        <p14:creationId xmlns:p14="http://schemas.microsoft.com/office/powerpoint/2010/main" val="31083249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13567</TotalTime>
  <Words>7881</Words>
  <Application>Microsoft Office PowerPoint</Application>
  <PresentationFormat>ワイド画面</PresentationFormat>
  <Paragraphs>376</Paragraphs>
  <Slides>25</Slides>
  <Notes>25</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游ゴシック</vt:lpstr>
      <vt:lpstr>游ゴシック Light</vt:lpstr>
      <vt:lpstr>Arial</vt:lpstr>
      <vt:lpstr>Office テーマ</vt:lpstr>
      <vt:lpstr>PHC Curve による 統計教育の教程によせて</vt:lpstr>
      <vt:lpstr>講演内容</vt:lpstr>
      <vt:lpstr>PowerPoint プレゼンテーション</vt:lpstr>
      <vt:lpstr>PowerPoint プレゼンテーション</vt:lpstr>
      <vt:lpstr>PHCは、考え方が自然である</vt:lpstr>
      <vt:lpstr>有意差は学問発展の必要条件に過ぎない</vt:lpstr>
      <vt:lpstr>神の見えざる手</vt:lpstr>
      <vt:lpstr>学問発展の十分条件を最初から目指す</vt:lpstr>
      <vt:lpstr>　p値は抽象的</vt:lpstr>
      <vt:lpstr>研究の価値判断は実感できる指標で</vt:lpstr>
      <vt:lpstr>帰無仮説はデータを取る前から偽</vt:lpstr>
      <vt:lpstr>事実上同じ範囲　ROPE</vt:lpstr>
      <vt:lpstr>ビッグデータの時代に有意性検定は相応しくない</vt:lpstr>
      <vt:lpstr>PHCは n が小さいと「自分に有利な主張がしにくい」</vt:lpstr>
      <vt:lpstr>データ数は多ければ多いほどよい</vt:lpstr>
      <vt:lpstr>検定統計量は自力で導けない</vt:lpstr>
      <vt:lpstr>学習後に登場した指標（ワクチン有効率）</vt:lpstr>
      <vt:lpstr>肥満度 BMI の差の推測統計的分析</vt:lpstr>
      <vt:lpstr>PHCに対する批判</vt:lpstr>
      <vt:lpstr>批判に対する返答</vt:lpstr>
      <vt:lpstr>原発不要論</vt:lpstr>
      <vt:lpstr>ちゃぶ台返しは必要</vt:lpstr>
      <vt:lpstr>必修における教材として</vt:lpstr>
      <vt:lpstr>A message to the future</vt:lpstr>
      <vt:lpstr>自己紹介とお礼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TOYODA Hideki</dc:creator>
  <cp:lastModifiedBy>研究室 豊田</cp:lastModifiedBy>
  <cp:revision>108</cp:revision>
  <cp:lastPrinted>2025-02-10T23:58:36Z</cp:lastPrinted>
  <dcterms:created xsi:type="dcterms:W3CDTF">2022-03-09T00:59:18Z</dcterms:created>
  <dcterms:modified xsi:type="dcterms:W3CDTF">2025-02-14T23:48:23Z</dcterms:modified>
</cp:coreProperties>
</file>